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0" r:id="rId1"/>
    <p:sldMasterId id="2147484288" r:id="rId2"/>
    <p:sldMasterId id="2147484300" r:id="rId3"/>
    <p:sldMasterId id="2147484318" r:id="rId4"/>
  </p:sldMasterIdLst>
  <p:notesMasterIdLst>
    <p:notesMasterId r:id="rId33"/>
  </p:notesMasterIdLst>
  <p:sldIdLst>
    <p:sldId id="283" r:id="rId5"/>
    <p:sldId id="28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86" r:id="rId16"/>
    <p:sldId id="267" r:id="rId17"/>
    <p:sldId id="268" r:id="rId18"/>
    <p:sldId id="269" r:id="rId19"/>
    <p:sldId id="270" r:id="rId20"/>
    <p:sldId id="271" r:id="rId21"/>
    <p:sldId id="282" r:id="rId22"/>
    <p:sldId id="287" r:id="rId23"/>
    <p:sldId id="273" r:id="rId24"/>
    <p:sldId id="274" r:id="rId25"/>
    <p:sldId id="275" r:id="rId26"/>
    <p:sldId id="276" r:id="rId27"/>
    <p:sldId id="277" r:id="rId28"/>
    <p:sldId id="288" r:id="rId29"/>
    <p:sldId id="279" r:id="rId30"/>
    <p:sldId id="280" r:id="rId31"/>
    <p:sldId id="281" r:id="rId3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D2F"/>
    <a:srgbClr val="601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Диаграмма патронажей семей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патронажей семей</c:v>
                </c:pt>
              </c:strCache>
            </c:strRef>
          </c:tx>
          <c:dPt>
            <c:idx val="3"/>
            <c:bubble3D val="0"/>
            <c:explosion val="8"/>
          </c:dPt>
          <c:cat>
            <c:strRef>
              <c:f>Лист1!$A$2:$A$8</c:f>
              <c:strCache>
                <c:ptCount val="7"/>
                <c:pt idx="0">
                  <c:v>С детьми инвалидами 6</c:v>
                </c:pt>
                <c:pt idx="1">
                  <c:v>С детьми КДН5</c:v>
                </c:pt>
                <c:pt idx="2">
                  <c:v>Неполные14</c:v>
                </c:pt>
                <c:pt idx="3">
                  <c:v>Многодетные11</c:v>
                </c:pt>
                <c:pt idx="4">
                  <c:v>неблагополучные 4</c:v>
                </c:pt>
                <c:pt idx="5">
                  <c:v>опека и приемные6</c:v>
                </c:pt>
                <c:pt idx="6">
                  <c:v>полные 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14</c:v>
                </c:pt>
                <c:pt idx="3">
                  <c:v>11</c:v>
                </c:pt>
                <c:pt idx="4">
                  <c:v>4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500799454318495"/>
          <c:y val="9.9716993234731807E-2"/>
          <c:w val="0.3113613707904293"/>
          <c:h val="0.7413954969311310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4B46DCD-9CB2-47CE-A5A1-2A30A7BC942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B3A9AEF-9A0F-47F6-9ACE-883B02333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9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9AEF-9A0F-47F6-9ACE-883B0233373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6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9AEF-9A0F-47F6-9ACE-883B0233373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23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9AEF-9A0F-47F6-9ACE-883B0233373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8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9AEF-9A0F-47F6-9ACE-883B0233373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2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413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9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5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78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5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4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2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5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97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0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70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87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76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49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97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4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58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67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90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7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30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41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9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83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34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35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70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59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54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95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87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2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87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07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79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599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49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08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67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424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94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07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5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9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60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56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70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0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17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51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37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3702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810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6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723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08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358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1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0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0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1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  <p:sldLayoutId id="2147484286" r:id="rId16"/>
    <p:sldLayoutId id="21474842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30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0A92817-A848-408B-B3E4-B71F501F66B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15DE522-3F1E-4A9A-A647-1BCB4F1E3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4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  <p:sldLayoutId id="2147484333" r:id="rId15"/>
    <p:sldLayoutId id="2147484334" r:id="rId16"/>
    <p:sldLayoutId id="21474843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6519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algn="ctr"/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67146">
            <a:off x="3366632" y="3141244"/>
            <a:ext cx="7075673" cy="2741572"/>
          </a:xfrm>
        </p:spPr>
        <p:txBody>
          <a:bodyPr/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4000" dirty="0" smtClean="0">
                <a:solidFill>
                  <a:srgbClr val="0070C0"/>
                </a:solidFill>
              </a:rPr>
              <a:t>Фото-отчет за 4 месяца 2015г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212" y="350390"/>
            <a:ext cx="9842758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cap="none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FrankRuehl" panose="020E0503060101010101" pitchFamily="34" charset="-79"/>
              </a:rPr>
              <a:t>Служба социально-педагогической</a:t>
            </a:r>
          </a:p>
          <a:p>
            <a:pPr algn="ctr"/>
            <a:r>
              <a:rPr lang="ru-RU" sz="4000" cap="none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FrankRuehl" panose="020E0503060101010101" pitchFamily="34" charset="-79"/>
              </a:rPr>
              <a:t> поддержки семьи и детства </a:t>
            </a:r>
            <a:br>
              <a:rPr lang="ru-RU" sz="4000" cap="none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FrankRuehl" panose="020E0503060101010101" pitchFamily="34" charset="-79"/>
              </a:rPr>
            </a:br>
            <a:r>
              <a:rPr lang="ru-RU" sz="4000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FrankRuehl" panose="020E0503060101010101" pitchFamily="34" charset="-79"/>
              </a:rPr>
              <a:t>Усть</a:t>
            </a:r>
            <a:r>
              <a:rPr lang="ru-RU" sz="4000" cap="none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FrankRuehl" panose="020E0503060101010101" pitchFamily="34" charset="-79"/>
              </a:rPr>
              <a:t> -</a:t>
            </a:r>
            <a:r>
              <a:rPr lang="ru-RU" sz="4000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FrankRuehl" panose="020E0503060101010101" pitchFamily="34" charset="-79"/>
              </a:rPr>
              <a:t>Таркского</a:t>
            </a:r>
            <a:r>
              <a:rPr lang="ru-RU" sz="4000" cap="none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FrankRuehl" panose="020E0503060101010101" pitchFamily="34" charset="-79"/>
              </a:rPr>
              <a:t> района</a:t>
            </a:r>
          </a:p>
          <a:p>
            <a:pPr algn="ctr"/>
            <a:r>
              <a:rPr lang="ru-RU" sz="4000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FrankRuehl" panose="020E0503060101010101" pitchFamily="34" charset="-79"/>
              </a:rPr>
              <a:t>Новосибирской области</a:t>
            </a:r>
            <a:endParaRPr lang="ru-RU" sz="4000" cap="none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FrankRuehl" panose="020E0503060101010101" pitchFamily="34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0" y="3129320"/>
            <a:ext cx="2896198" cy="304890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81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8991" y="552090"/>
            <a:ext cx="10752703" cy="588354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b="1" u="sng" dirty="0"/>
              <a:t>Всего в органах социальной защиты на  1.09.2015 г </a:t>
            </a:r>
            <a:r>
              <a:rPr lang="ru-RU" b="1" u="sng" dirty="0">
                <a:solidFill>
                  <a:srgbClr val="C00000"/>
                </a:solidFill>
              </a:rPr>
              <a:t>состояло 1135 семей </a:t>
            </a:r>
            <a:r>
              <a:rPr lang="ru-RU" b="1" u="sng" dirty="0"/>
              <a:t>( в них детей 2014), </a:t>
            </a:r>
            <a:r>
              <a:rPr lang="ru-RU" dirty="0" smtClean="0"/>
              <a:t>Неблагополучных </a:t>
            </a:r>
            <a:r>
              <a:rPr lang="ru-RU" dirty="0"/>
              <a:t>25 семей (в них 51 ребенок), из них </a:t>
            </a:r>
            <a:r>
              <a:rPr lang="ru-RU" dirty="0" err="1"/>
              <a:t>соц.опасном</a:t>
            </a:r>
            <a:r>
              <a:rPr lang="ru-RU" dirty="0"/>
              <a:t> положении </a:t>
            </a:r>
            <a:r>
              <a:rPr lang="ru-RU" dirty="0" smtClean="0"/>
              <a:t>13 (</a:t>
            </a:r>
            <a:r>
              <a:rPr lang="ru-RU" dirty="0"/>
              <a:t>25 детей), на профилактическом учете 12(26детей)</a:t>
            </a:r>
          </a:p>
          <a:p>
            <a:pPr marL="0" lvl="0" indent="0">
              <a:buNone/>
            </a:pPr>
            <a:r>
              <a:rPr lang="ru-RU" dirty="0"/>
              <a:t>с детьми инвалидами-43 семьи(45 детей),</a:t>
            </a:r>
          </a:p>
          <a:p>
            <a:pPr marL="0" lvl="0" indent="0">
              <a:buNone/>
            </a:pPr>
            <a:r>
              <a:rPr lang="ru-RU" dirty="0"/>
              <a:t>многодетных-236 семей(804 ребенка),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Всего  </a:t>
            </a:r>
            <a:r>
              <a:rPr lang="ru-RU" b="1" dirty="0">
                <a:solidFill>
                  <a:srgbClr val="C00000"/>
                </a:solidFill>
              </a:rPr>
              <a:t>с сентября по декабрь </a:t>
            </a:r>
            <a:r>
              <a:rPr lang="ru-RU" b="1" u="sng" dirty="0">
                <a:solidFill>
                  <a:srgbClr val="C00000"/>
                </a:solidFill>
              </a:rPr>
              <a:t>2015 года  </a:t>
            </a:r>
            <a:r>
              <a:rPr lang="ru-RU" dirty="0">
                <a:solidFill>
                  <a:srgbClr val="C00000"/>
                </a:solidFill>
              </a:rPr>
              <a:t>специалистами службы </a:t>
            </a:r>
            <a:r>
              <a:rPr lang="ru-RU" dirty="0" err="1">
                <a:solidFill>
                  <a:srgbClr val="C00000"/>
                </a:solidFill>
              </a:rPr>
              <a:t>Усть-Таркского</a:t>
            </a:r>
            <a:r>
              <a:rPr lang="ru-RU" dirty="0">
                <a:solidFill>
                  <a:srgbClr val="C00000"/>
                </a:solidFill>
              </a:rPr>
              <a:t> района  были оказаны услуги       </a:t>
            </a:r>
            <a:r>
              <a:rPr lang="ru-RU" b="1" u="sng" dirty="0">
                <a:solidFill>
                  <a:srgbClr val="C00000"/>
                </a:solidFill>
              </a:rPr>
              <a:t>559  семьям с детьми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dirty="0"/>
              <a:t>Через групповые формы работы было охвачено </a:t>
            </a:r>
            <a:r>
              <a:rPr lang="ru-RU" dirty="0">
                <a:solidFill>
                  <a:srgbClr val="C00000"/>
                </a:solidFill>
              </a:rPr>
              <a:t>472 семьи</a:t>
            </a:r>
            <a:r>
              <a:rPr lang="ru-RU" dirty="0"/>
              <a:t>. Для них было организовано и проведено </a:t>
            </a:r>
            <a:r>
              <a:rPr lang="ru-RU" dirty="0">
                <a:solidFill>
                  <a:srgbClr val="C00000"/>
                </a:solidFill>
              </a:rPr>
              <a:t>50 групповых занятий </a:t>
            </a:r>
            <a:r>
              <a:rPr lang="ru-RU" dirty="0"/>
              <a:t>(лектории, семинары, семейные мероприятия, психологические тренинги, </a:t>
            </a:r>
            <a:r>
              <a:rPr lang="ru-RU" dirty="0" err="1"/>
              <a:t>проф.занятия</a:t>
            </a:r>
            <a:r>
              <a:rPr lang="ru-RU" dirty="0"/>
              <a:t>, профилактические игры и </a:t>
            </a:r>
            <a:r>
              <a:rPr lang="ru-RU" dirty="0" err="1"/>
              <a:t>др</a:t>
            </a:r>
            <a:r>
              <a:rPr lang="ru-RU" dirty="0"/>
              <a:t>).</a:t>
            </a:r>
          </a:p>
          <a:p>
            <a:pPr lvl="0"/>
            <a:r>
              <a:rPr lang="ru-RU" dirty="0"/>
              <a:t>Через индивидуальные услуги(консультации, коррекционные занятия, тестирование, социально-психологический и социально-педагогический патронаж, профилактические беседы и </a:t>
            </a:r>
            <a:r>
              <a:rPr lang="ru-RU" dirty="0" err="1"/>
              <a:t>др</a:t>
            </a:r>
            <a:r>
              <a:rPr lang="ru-RU" dirty="0"/>
              <a:t>) было охвачено </a:t>
            </a:r>
            <a:r>
              <a:rPr lang="ru-RU" dirty="0">
                <a:solidFill>
                  <a:srgbClr val="C00000"/>
                </a:solidFill>
              </a:rPr>
              <a:t>89 семей с детьми</a:t>
            </a:r>
          </a:p>
          <a:p>
            <a:r>
              <a:rPr lang="ru-RU" b="1" dirty="0"/>
              <a:t> 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1989" y="0"/>
            <a:ext cx="10515600" cy="34078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dirty="0"/>
              <a:t>1.</a:t>
            </a:r>
            <a:r>
              <a:rPr lang="ru-RU" b="1" dirty="0" smtClean="0">
                <a:effectLst/>
              </a:rPr>
              <a:t> </a:t>
            </a:r>
            <a:r>
              <a:rPr lang="ru-RU" b="1" dirty="0"/>
              <a:t>Одно из приоритетных форм работы с семьей является </a:t>
            </a:r>
            <a:r>
              <a:rPr lang="ru-RU" b="1" dirty="0">
                <a:solidFill>
                  <a:schemeClr val="accent1"/>
                </a:solidFill>
              </a:rPr>
              <a:t>социально-психологический и социально-педагогический патронаж</a:t>
            </a:r>
            <a:r>
              <a:rPr lang="ru-RU" dirty="0"/>
              <a:t>  с целью диагностики и  изучения микроклимата семьи, выявления семей, нуждающихся в социально-педагогических услугах, информирования об услугах службы социально-педагогической поддержки семьи и детства, оказания помощи в решении проблем семьи, разработки стратегии вы выходу из трудной жизненной ситуации, психологической поддержки, мотивации к активности и др.</a:t>
            </a:r>
            <a:endParaRPr lang="ru-RU" dirty="0" smtClean="0">
              <a:effectLst/>
            </a:endParaRPr>
          </a:p>
          <a:p>
            <a:r>
              <a:rPr lang="ru-RU" dirty="0"/>
              <a:t>Всего специалистами службы было осуществлено </a:t>
            </a:r>
            <a:r>
              <a:rPr lang="ru-RU" b="1" dirty="0"/>
              <a:t>47 патронажей</a:t>
            </a:r>
            <a:r>
              <a:rPr lang="ru-RU" dirty="0"/>
              <a:t> в семьи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34540062"/>
              </p:ext>
            </p:extLst>
          </p:nvPr>
        </p:nvGraphicFramePr>
        <p:xfrm>
          <a:off x="1863306" y="3338873"/>
          <a:ext cx="6996022" cy="323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23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81" y="1190445"/>
            <a:ext cx="10396883" cy="474791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0070C0"/>
                </a:solidFill>
              </a:rPr>
              <a:t>Индивидуальные консультации, направленные на 	оказание консультативной помощи семьям с детьми по психолого-педагогическим вопросам. Были направлены на:</a:t>
            </a:r>
            <a:br>
              <a:rPr lang="ru-RU" sz="3100" b="1" i="1" dirty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0743" y="1665236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 marL="180000" lvl="0" indent="0"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Создание условий для реализации психологических возрастных и индивидуально-личностных возможностей;</a:t>
            </a:r>
          </a:p>
          <a:p>
            <a:pPr marL="180000" lvl="0" indent="0"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Оказание консультативной помощи по психолого-педагогическим вопросам;</a:t>
            </a:r>
          </a:p>
          <a:p>
            <a:pPr marL="180000" lvl="0" indent="0"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Создание благоприятного психологического климата в семье;</a:t>
            </a:r>
          </a:p>
          <a:p>
            <a:pPr marL="180000" lvl="0" indent="0"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Систематическое отслеживание психолого-педагогического статуса семьи, динамику её развития и улучшения психологического микроклимата;</a:t>
            </a:r>
          </a:p>
          <a:p>
            <a:pPr marL="180000" lvl="0" indent="0"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Сохранение и укрепление здоровья детей (формирование установок на здоровый образ жиз­ни, профилактика </a:t>
            </a:r>
            <a:r>
              <a:rPr lang="ru-RU" dirty="0" err="1"/>
              <a:t>табакокурения</a:t>
            </a:r>
            <a:r>
              <a:rPr lang="ru-RU" dirty="0"/>
              <a:t>, алкоголизма и нар­комании, заболеваний, передающихся половым путем, ВИЧ/СПИД, развитие навыков </a:t>
            </a:r>
            <a:r>
              <a:rPr lang="ru-RU" dirty="0" err="1"/>
              <a:t>саморегуляции</a:t>
            </a:r>
            <a:r>
              <a:rPr lang="ru-RU" dirty="0"/>
              <a:t> и управления стрессом);</a:t>
            </a:r>
          </a:p>
          <a:p>
            <a:pPr marL="180000" lvl="0" indent="0"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Оказание экстренной психологической помощи (выезд в семью, индивидуальные консультации, телефон доверия).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2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47430" cy="1325563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 smtClean="0"/>
              <a:t/>
            </a:r>
            <a:br>
              <a:rPr lang="ru-RU" sz="3100" b="1" i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14" y="662781"/>
            <a:ext cx="1214743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597518"/>
              </p:ext>
            </p:extLst>
          </p:nvPr>
        </p:nvGraphicFramePr>
        <p:xfrm>
          <a:off x="957533" y="172535"/>
          <a:ext cx="9558066" cy="6590576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300277"/>
                <a:gridCol w="2211294"/>
                <a:gridCol w="2301300"/>
                <a:gridCol w="2745195"/>
              </a:tblGrid>
              <a:tr h="41191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1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Индивидуальные консультации -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1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Человек –159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Консультаций - 246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взрослые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дети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взрослые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</a:t>
                      </a:r>
                      <a:r>
                        <a:rPr lang="ru-RU" sz="1800" dirty="0" smtClean="0">
                          <a:effectLst/>
                        </a:rPr>
                        <a:t>ети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91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консультаций –246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91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Неблагополучные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91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и родители с ограниченными возможностями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91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Родители, имеющие детей с ограниченными возможностями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91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Приемные, опекаемые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91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и взрослые прошедшие первичную профилактику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3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856" y="73324"/>
            <a:ext cx="11297316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.</a:t>
            </a:r>
            <a:r>
              <a:rPr lang="ru-RU" dirty="0"/>
              <a:t>   </a:t>
            </a:r>
            <a:r>
              <a:rPr lang="ru-RU" sz="3600" dirty="0"/>
              <a:t>Всего за весь период, 48детей получили -60 консультаций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5610" y="649306"/>
            <a:ext cx="5364192" cy="532567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Анализируя проделанную работу с детьми, можно указать на то, что есть положительная динамика в работе: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Овладение способами конструктивного общения с окружающими (сверстники, учителя, противоположный пол) – 40% детей.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Гармонизация внутреннего состояния – 33% детей.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Улучшение взаимоотношений с родителями и снижение конфликтов в семье – 23% детей.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Изменение поведенческих реакций (агрессия, вспыльчивость и т.п.) – 37% детей.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Улучшение познавательных процессов- 23%детей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19" y="5071115"/>
            <a:ext cx="2404964" cy="1353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34" y="1107608"/>
            <a:ext cx="2099282" cy="1181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96" y="2743201"/>
            <a:ext cx="2251494" cy="1500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11" y="1577264"/>
            <a:ext cx="1918023" cy="33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05" y="90577"/>
            <a:ext cx="11624094" cy="115196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111 </a:t>
            </a:r>
            <a:r>
              <a:rPr lang="ru-RU" sz="4000" dirty="0" smtClean="0"/>
              <a:t>взрослым оказано 186 консультаций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5351" y="1092379"/>
            <a:ext cx="5579853" cy="534292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Анализируя проделанную работу с взрослыми, можно указать на то, что данная работа способствовала: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Снижению конфликтов в семье (нормализация и гармонизация отношений) – 38% взрослых.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Повышение уровня коммуникативных и социальных умений, необходимых для эффективных взаимоотношений в семье и школе – 15% взрослых.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Повышение уровня об информированности индивидуальных особенностей детей и способах взаимодействия с ними – 55% взрослых.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Гармонизация внутреннего состояния, профилактика стрессовых ситуаций, психосоматических расстройств – 7% взрослых.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Формирование активной жизненной позиции – 33% взрослых.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Отказ от вредных привычек – 5% взрослых.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9" y="1009291"/>
            <a:ext cx="2957385" cy="16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15" y="300943"/>
            <a:ext cx="6249837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клуб для </a:t>
            </a:r>
            <a:r>
              <a:rPr lang="ru-RU" dirty="0" smtClean="0"/>
              <a:t>подростков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 smtClean="0"/>
              <a:t>Тинейджер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С сентября 2015 года в рамках службы социально-педагогической поддержки семьи и детства создан клуб для подростков «</a:t>
            </a:r>
            <a:r>
              <a:rPr lang="ru-RU" dirty="0" err="1"/>
              <a:t>Тинейджер</a:t>
            </a:r>
            <a:r>
              <a:rPr lang="ru-RU" dirty="0"/>
              <a:t>» и осуществляет свою деятельность  </a:t>
            </a:r>
            <a:r>
              <a:rPr lang="ru-RU" dirty="0">
                <a:solidFill>
                  <a:srgbClr val="0070C0"/>
                </a:solidFill>
              </a:rPr>
              <a:t>по программе </a:t>
            </a:r>
            <a:r>
              <a:rPr lang="ru-RU" i="1" dirty="0">
                <a:solidFill>
                  <a:srgbClr val="0070C0"/>
                </a:solidFill>
              </a:rPr>
              <a:t>«Учимся жить в современном мире»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которая нацелена на создание психологических условий для развития личности, профилактики и коррекции социально – психологической </a:t>
            </a:r>
            <a:r>
              <a:rPr lang="ru-RU" dirty="0" err="1"/>
              <a:t>дезадаптации</a:t>
            </a:r>
            <a:r>
              <a:rPr lang="ru-RU" dirty="0"/>
              <a:t>, развитие рефлексии, ценностно – смысловой сферы, повышения общей успешности учащихся, сплочению группы. </a:t>
            </a:r>
            <a:endParaRPr lang="ru-RU" dirty="0" smtClean="0"/>
          </a:p>
          <a:p>
            <a:r>
              <a:rPr lang="ru-RU" dirty="0" smtClean="0"/>
              <a:t>Участниками </a:t>
            </a:r>
            <a:r>
              <a:rPr lang="ru-RU" dirty="0"/>
              <a:t>клуба в период 2015-2016 учебного года стали учащиеся 6 «Б» класса </a:t>
            </a:r>
            <a:r>
              <a:rPr lang="ru-RU" dirty="0" err="1"/>
              <a:t>Усть-Таркской</a:t>
            </a:r>
            <a:r>
              <a:rPr lang="ru-RU" dirty="0"/>
              <a:t> СОШ  в составе </a:t>
            </a:r>
            <a:r>
              <a:rPr lang="ru-RU" dirty="0">
                <a:solidFill>
                  <a:srgbClr val="0070C0"/>
                </a:solidFill>
              </a:rPr>
              <a:t>16 подростков </a:t>
            </a:r>
            <a:r>
              <a:rPr lang="ru-RU" dirty="0"/>
              <a:t>и классного руководителя Гришаевой Г.М.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01" y="94464"/>
            <a:ext cx="3368040" cy="1899920"/>
          </a:xfrm>
          <a:prstGeom prst="rect">
            <a:avLst/>
          </a:prstGeom>
        </p:spPr>
      </p:pic>
      <p:pic>
        <p:nvPicPr>
          <p:cNvPr id="5" name="Picture 50" descr="J02836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8" y="804465"/>
            <a:ext cx="1673094" cy="143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5853"/>
            <a:ext cx="10396882" cy="115196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7030A0"/>
                </a:solidFill>
              </a:rPr>
              <a:t>Всего с начала учебного года в клубе проведено 8 занятий, </a:t>
            </a:r>
            <a:r>
              <a:rPr lang="ru-RU" sz="3600" b="1" i="1" dirty="0" smtClean="0">
                <a:solidFill>
                  <a:srgbClr val="7030A0"/>
                </a:solidFill>
              </a:rPr>
              <a:t>1 акция </a:t>
            </a:r>
            <a:r>
              <a:rPr lang="ru-RU" sz="3600" b="1" i="1" dirty="0">
                <a:solidFill>
                  <a:srgbClr val="7030A0"/>
                </a:solidFill>
              </a:rPr>
              <a:t>и 1 семейное мероприятие.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38" y="3558453"/>
            <a:ext cx="3688908" cy="279160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7" y="1391545"/>
            <a:ext cx="3368040" cy="1899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33" y="3804250"/>
            <a:ext cx="3983102" cy="2242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66" y="1397818"/>
            <a:ext cx="3837069" cy="216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60556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627">
            <a:off x="334963" y="274848"/>
            <a:ext cx="3236117" cy="1899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906">
            <a:off x="251111" y="2728028"/>
            <a:ext cx="3345146" cy="217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941">
            <a:off x="7993079" y="313362"/>
            <a:ext cx="3211216" cy="1899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0" y="129053"/>
            <a:ext cx="3199906" cy="1899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27" y="2423443"/>
            <a:ext cx="4347703" cy="25447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5441" y="5037008"/>
            <a:ext cx="97996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Семейное мероприятие</a:t>
            </a:r>
          </a:p>
          <a:p>
            <a:pPr algn="ctr"/>
            <a:r>
              <a:rPr lang="ru-RU" sz="3200" b="1" cap="none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«Мама - </a:t>
            </a:r>
            <a:r>
              <a:rPr lang="ru-RU" sz="32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ты всех дороже и по другому быть не может».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2"/>
          <a:stretch/>
        </p:blipFill>
        <p:spPr>
          <a:xfrm rot="21029058">
            <a:off x="8524404" y="2698138"/>
            <a:ext cx="3508118" cy="22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75" y="237226"/>
            <a:ext cx="10312878" cy="115196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Клуб для старшеклассников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 «Путеводитель во взрослую жизнь».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8381" y="3210709"/>
            <a:ext cx="10394707" cy="331118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 сентября  для старшеклассников создан клуб </a:t>
            </a:r>
            <a:r>
              <a:rPr lang="ru-RU" dirty="0" smtClean="0"/>
              <a:t> </a:t>
            </a:r>
            <a:r>
              <a:rPr lang="ru-RU" b="1" u="sng" dirty="0"/>
              <a:t>“Путеводитель во взрослую жизнь”.</a:t>
            </a:r>
            <a:r>
              <a:rPr lang="ru-RU" b="1" dirty="0"/>
              <a:t> </a:t>
            </a:r>
            <a:r>
              <a:rPr lang="ru-RU" dirty="0"/>
              <a:t>Работа осуществляется  по программе «</a:t>
            </a:r>
            <a:r>
              <a:rPr lang="ru-RU" b="1" dirty="0"/>
              <a:t>Быть взрослым – значит быть ответственным»</a:t>
            </a:r>
            <a:r>
              <a:rPr lang="ru-RU" dirty="0"/>
              <a:t>.</a:t>
            </a: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b="1" dirty="0"/>
              <a:t>Цель программы: </a:t>
            </a:r>
            <a:r>
              <a:rPr lang="ru-RU" dirty="0"/>
              <a:t>способствовать социальной и психической адаптации  старшеклассников к будущим семейным отношениям; содействовать в повышении значимости в обществе здоровой семьи, способной реализовать свои функции, способствовать развитию продуктивным навыкам взаимодействия с людьми.</a:t>
            </a:r>
          </a:p>
          <a:p>
            <a:r>
              <a:rPr lang="ru-RU" dirty="0"/>
              <a:t>Участниками клуба в период 2015-2016 учебного года стали 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18 старшеклассников</a:t>
            </a:r>
            <a:r>
              <a:rPr lang="ru-RU" dirty="0">
                <a:solidFill>
                  <a:srgbClr val="C00000"/>
                </a:solidFill>
              </a:rPr>
              <a:t> 10 «А» класса.</a:t>
            </a:r>
          </a:p>
          <a:p>
            <a:r>
              <a:rPr lang="ru-RU" dirty="0"/>
              <a:t>Всего за  4 месяца 2015года в клубе было проведено </a:t>
            </a:r>
            <a:r>
              <a:rPr lang="ru-RU" b="1" u="sng" dirty="0"/>
              <a:t>6 занятий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72" y="1020193"/>
            <a:ext cx="3617003" cy="2036239"/>
          </a:xfrm>
          <a:prstGeom prst="rect">
            <a:avLst/>
          </a:prstGeom>
        </p:spPr>
      </p:pic>
      <p:pic>
        <p:nvPicPr>
          <p:cNvPr id="5" name="Picture 15" descr="Школа будущих род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9877" y="0"/>
            <a:ext cx="2257593" cy="30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770" y="155275"/>
            <a:ext cx="10961913" cy="62714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  С </a:t>
            </a:r>
            <a:r>
              <a:rPr lang="ru-RU" dirty="0"/>
              <a:t>сентября 2015 года министерством социального развития Новосибирской области началась реализация </a:t>
            </a:r>
            <a:r>
              <a:rPr lang="ru-RU" dirty="0">
                <a:solidFill>
                  <a:srgbClr val="C00000"/>
                </a:solidFill>
              </a:rPr>
              <a:t>программы «В интересах детей» на 2015-2017 годы</a:t>
            </a:r>
            <a:r>
              <a:rPr lang="ru-RU" dirty="0"/>
              <a:t>, получившая финансовую поддержку фонда поддержки детей, находящихся в трудной жизненной ситуации</a:t>
            </a:r>
            <a:r>
              <a:rPr lang="ru-RU" dirty="0" smtClean="0"/>
              <a:t>. </a:t>
            </a:r>
            <a:r>
              <a:rPr lang="ru-RU" dirty="0"/>
              <a:t>Программа направлена на профилактику социального сиротства детей и семейного неблагополучия на территории Новосибирской области.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 В рамках реализации программы с сентября на базе отделения психолого-педагогической помощи семье и детям </a:t>
            </a:r>
            <a:r>
              <a:rPr lang="ru-RU" dirty="0">
                <a:solidFill>
                  <a:srgbClr val="C00000"/>
                </a:solidFill>
              </a:rPr>
              <a:t>МБУ «КЦСОН» </a:t>
            </a:r>
            <a:r>
              <a:rPr lang="ru-RU" dirty="0" err="1">
                <a:solidFill>
                  <a:srgbClr val="C00000"/>
                </a:solidFill>
              </a:rPr>
              <a:t>Усть-Таркского</a:t>
            </a:r>
            <a:r>
              <a:rPr lang="ru-RU" dirty="0">
                <a:solidFill>
                  <a:srgbClr val="C00000"/>
                </a:solidFill>
              </a:rPr>
              <a:t> района Новосибирской области организована </a:t>
            </a:r>
            <a:r>
              <a:rPr lang="ru-RU" b="1" dirty="0">
                <a:solidFill>
                  <a:srgbClr val="C00000"/>
                </a:solidFill>
              </a:rPr>
              <a:t>служба социально-педагогической поддержки семьи и детства</a:t>
            </a:r>
            <a:r>
              <a:rPr lang="ru-RU" dirty="0">
                <a:solidFill>
                  <a:srgbClr val="C00000"/>
                </a:solidFill>
              </a:rPr>
              <a:t>,</a:t>
            </a:r>
            <a:r>
              <a:rPr lang="ru-RU" dirty="0"/>
              <a:t> </a:t>
            </a:r>
            <a:r>
              <a:rPr lang="ru-RU" b="1" dirty="0"/>
              <a:t>целью которой является обеспечение психолого-педагогической поддержки семей с детьми</a:t>
            </a:r>
            <a:r>
              <a:rPr lang="ru-RU" dirty="0"/>
              <a:t> на территории </a:t>
            </a:r>
            <a:r>
              <a:rPr lang="ru-RU" dirty="0" err="1"/>
              <a:t>Усть-Таркского</a:t>
            </a:r>
            <a:r>
              <a:rPr lang="ru-RU" dirty="0"/>
              <a:t> района</a:t>
            </a:r>
          </a:p>
          <a:p>
            <a:endParaRPr lang="ru-RU" dirty="0"/>
          </a:p>
        </p:txBody>
      </p:sp>
      <p:pic>
        <p:nvPicPr>
          <p:cNvPr id="8" name="Picture 4" descr="http://gdb.rferl.org/EAD98A18-73E7-4D8F-9580-6B4A92A944E5_mw1024_mh1024_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5" b="10146"/>
          <a:stretch/>
        </p:blipFill>
        <p:spPr bwMode="auto">
          <a:xfrm>
            <a:off x="587598" y="1837765"/>
            <a:ext cx="3308229" cy="23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3-tub-ru.yandex.net/i?id=c75ee58f82f9fe98a4e0e429bf870e13&amp;n=33&amp;h=215&amp;w=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972" y="2084346"/>
            <a:ext cx="16573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msr.nso.ru/sites/msr.nso.ru/wodby_files/files/styles/image_without_gallery/public/news/2015/11/logotip_v_rgb_1_0.jpg?itok=aphY0e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04" y="1886145"/>
            <a:ext cx="2955362" cy="22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msr.nso.ru/sites/msr.nso.ru/wodby_files/files/styles/image_without_gallery/public/news/2015/11/logotip_v_rgb_1_0.jpg?itok=aphY0e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04" y="2038545"/>
            <a:ext cx="2955362" cy="22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582" y="133709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Психолого-педагогическое просвещение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9291" y="785005"/>
            <a:ext cx="10437962" cy="112143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. </a:t>
            </a:r>
            <a:r>
              <a:rPr lang="ru-RU" dirty="0"/>
              <a:t> Всего за 2015год было организовано и проведено </a:t>
            </a:r>
            <a:r>
              <a:rPr lang="ru-RU" b="1" dirty="0">
                <a:solidFill>
                  <a:srgbClr val="C00000"/>
                </a:solidFill>
              </a:rPr>
              <a:t>5 родительских лекториев и 2 семинара</a:t>
            </a:r>
            <a:r>
              <a:rPr lang="ru-RU" b="1" dirty="0"/>
              <a:t>, участниками которых было</a:t>
            </a:r>
            <a:r>
              <a:rPr lang="ru-RU" b="1" dirty="0">
                <a:solidFill>
                  <a:srgbClr val="C00000"/>
                </a:solidFill>
              </a:rPr>
              <a:t>192 родителя </a:t>
            </a:r>
            <a:r>
              <a:rPr lang="ru-RU" b="1" dirty="0"/>
              <a:t>района.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b="16075"/>
          <a:stretch/>
        </p:blipFill>
        <p:spPr>
          <a:xfrm>
            <a:off x="401397" y="1561380"/>
            <a:ext cx="6334125" cy="3579963"/>
          </a:xfrm>
          <a:prstGeom prst="rect">
            <a:avLst/>
          </a:prstGeom>
        </p:spPr>
      </p:pic>
      <p:pic>
        <p:nvPicPr>
          <p:cNvPr id="5" name="Рисунок 4" descr="C:\Documents and Settings\All Users\Документы\фото\психолог\P1090021.JPG"/>
          <p:cNvPicPr/>
          <p:nvPr/>
        </p:nvPicPr>
        <p:blipFill>
          <a:blip r:embed="rId3" cstate="print"/>
          <a:srcRect t="18033" r="14180"/>
          <a:stretch>
            <a:fillRect/>
          </a:stretch>
        </p:blipFill>
        <p:spPr bwMode="auto">
          <a:xfrm>
            <a:off x="7136560" y="1618891"/>
            <a:ext cx="4135903" cy="322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7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220" y="116455"/>
            <a:ext cx="10396882" cy="1151965"/>
          </a:xfrm>
        </p:spPr>
        <p:txBody>
          <a:bodyPr>
            <a:normAutofit/>
          </a:bodyPr>
          <a:lstStyle/>
          <a:p>
            <a:r>
              <a:rPr lang="ru-RU" sz="3600" b="1" i="1" dirty="0"/>
              <a:t>Организовано информационно-методическое сопровождение деятельности Службы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457" y="1961561"/>
            <a:ext cx="10394707" cy="3311189"/>
          </a:xfrm>
        </p:spPr>
        <p:txBody>
          <a:bodyPr>
            <a:noAutofit/>
          </a:bodyPr>
          <a:lstStyle/>
          <a:p>
            <a:r>
              <a:rPr lang="ru-RU" sz="1400" b="1" i="1" dirty="0" smtClean="0"/>
              <a:t>.</a:t>
            </a:r>
            <a:r>
              <a:rPr lang="ru-RU" sz="1400" dirty="0" smtClean="0"/>
              <a:t>В </a:t>
            </a:r>
            <a:r>
              <a:rPr lang="ru-RU" sz="1400" dirty="0"/>
              <a:t>настоящее время специалисты Службы обеспечены необходимыми методическими материалами для осуществления  социально-педагогического  сопровождения, а именно:</a:t>
            </a:r>
          </a:p>
          <a:p>
            <a:pPr lvl="0"/>
            <a:r>
              <a:rPr lang="ru-RU" sz="1400" dirty="0"/>
              <a:t>в электронном и печатном виде имеются наглядные и презентационные материалы для детей, родителей и специалистов по вопросам детско-родительских отношений , проблеме жестокого обращения и насилия, профилактике вредных привычек и асоциального поведения;</a:t>
            </a:r>
          </a:p>
          <a:p>
            <a:pPr lvl="0"/>
            <a:r>
              <a:rPr lang="ru-RU" sz="1400" dirty="0"/>
              <a:t>разработана программа  для работы с подростками «Учимся жить в современном мире», а для старшеклассников  программа «Быть взрослым значит быть ответственным».</a:t>
            </a:r>
          </a:p>
          <a:p>
            <a:r>
              <a:rPr lang="ru-RU" sz="1400" dirty="0"/>
              <a:t>разработаны 8 информационно-рекламных буклетов, посвященных  различным темам воспитания «Трудности учебного процесса преодолеем вместе», «Я имею право на права», «Выбор профессии - сто дорог одна твоя», «Детский телефон доверия», памятка для родителей «Как избежать  конфликтов с взрослеющими детьми?»,</a:t>
            </a:r>
            <a:r>
              <a:rPr lang="ru-RU" sz="1400" b="1" dirty="0"/>
              <a:t> «</a:t>
            </a:r>
            <a:r>
              <a:rPr lang="ru-RU" sz="1400" dirty="0"/>
              <a:t>Правила эффективного общения родителей с детьми», «Как защитить детей от вредной информации?», «Влияние родительских установок на развитие детей»..</a:t>
            </a:r>
          </a:p>
          <a:p>
            <a:pPr lvl="0"/>
            <a:r>
              <a:rPr lang="ru-RU" sz="1400" dirty="0"/>
              <a:t>Информирование населения о деятельности службы организовано через печатные СМИ, размещение объявлений о деятельности службы в учреждениях социальной инфраструктуры и администрациях сельских поселений. Так же размещена  рекламная статья в местных газетах «Знамя труда», «</a:t>
            </a:r>
            <a:r>
              <a:rPr lang="ru-RU" sz="1400" dirty="0" err="1"/>
              <a:t>Селяночка</a:t>
            </a:r>
            <a:r>
              <a:rPr lang="ru-RU" sz="1400" dirty="0"/>
              <a:t>», на районном сайте и сайте МБУ «КЦСОН» </a:t>
            </a:r>
            <a:r>
              <a:rPr lang="ru-RU" sz="1400" dirty="0" err="1"/>
              <a:t>Усть-Таркского</a:t>
            </a:r>
            <a:r>
              <a:rPr lang="ru-RU" sz="1400" dirty="0"/>
              <a:t> района Новосибирской области 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665" y="467866"/>
            <a:ext cx="2346370" cy="4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04275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Работа </a:t>
            </a:r>
            <a:r>
              <a:rPr lang="ru-RU" sz="3100" b="1" dirty="0"/>
              <a:t>по сохранению физического психического и репродуктивного здоровья и семейных ценностей детей, подростков, старшеклассников, взрослых.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7173" y="450256"/>
            <a:ext cx="10394707" cy="3311189"/>
          </a:xfrm>
        </p:spPr>
        <p:txBody>
          <a:bodyPr/>
          <a:lstStyle/>
          <a:p>
            <a:r>
              <a:rPr lang="ru-RU" dirty="0"/>
              <a:t>Данные мероприятия осуществляются с привлечением волонтеров клуба «Мы - за здоровый образ жизни!», который уже 15 лет работает на базе отделения психолого-педагогической помощи семье и детям.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95" y="2363003"/>
            <a:ext cx="2637464" cy="1483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8"/>
          <a:stretch/>
        </p:blipFill>
        <p:spPr>
          <a:xfrm>
            <a:off x="295392" y="2429688"/>
            <a:ext cx="3801374" cy="2478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r="9994"/>
          <a:stretch/>
        </p:blipFill>
        <p:spPr>
          <a:xfrm>
            <a:off x="8615568" y="4392575"/>
            <a:ext cx="2838091" cy="1911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12" y="2433236"/>
            <a:ext cx="3480404" cy="1959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63" y="4440059"/>
            <a:ext cx="4289725" cy="2414746"/>
          </a:xfrm>
          <a:prstGeom prst="rect">
            <a:avLst/>
          </a:prstGeom>
        </p:spPr>
      </p:pic>
      <p:pic>
        <p:nvPicPr>
          <p:cNvPr id="11" name="Picture 2" descr="http://mbu-kcson.nethouse.ru/static/img/0000/0004/0725/40725902.8j046jpqx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529" y="0"/>
            <a:ext cx="1354648" cy="13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02" y="258792"/>
            <a:ext cx="10446589" cy="157897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 октябре прошло 8 профилактических занятий </a:t>
            </a:r>
            <a:r>
              <a:rPr lang="ru-RU" sz="2400" dirty="0"/>
              <a:t>«Время доверять», </a:t>
            </a:r>
            <a:r>
              <a:rPr lang="ru-RU" sz="2400" dirty="0">
                <a:solidFill>
                  <a:schemeClr val="tx1"/>
                </a:solidFill>
              </a:rPr>
              <a:t>участниками которых стали </a:t>
            </a:r>
            <a:r>
              <a:rPr lang="ru-RU" sz="2400" dirty="0"/>
              <a:t>107 младших школьников </a:t>
            </a:r>
            <a:r>
              <a:rPr lang="ru-RU" sz="2400" dirty="0" err="1"/>
              <a:t>Усть-Таркской</a:t>
            </a:r>
            <a:r>
              <a:rPr lang="ru-RU" sz="2400" dirty="0"/>
              <a:t> сельской администрации и 46 детей </a:t>
            </a:r>
            <a:r>
              <a:rPr lang="ru-RU" sz="2400" dirty="0" err="1"/>
              <a:t>Кушаговской</a:t>
            </a:r>
            <a:r>
              <a:rPr lang="ru-RU" sz="2400" dirty="0"/>
              <a:t> сельской администрации</a:t>
            </a:r>
            <a:r>
              <a:rPr lang="ru-RU" sz="2400" dirty="0" smtClean="0"/>
              <a:t>,  </a:t>
            </a:r>
            <a:r>
              <a:rPr lang="ru-RU" sz="2400" dirty="0"/>
              <a:t>8 взрослых и 13волонтеров.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1805" r="13743" b="-1805"/>
          <a:stretch/>
        </p:blipFill>
        <p:spPr>
          <a:xfrm>
            <a:off x="4318204" y="1613476"/>
            <a:ext cx="2643313" cy="24740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79" y="1704119"/>
            <a:ext cx="4084221" cy="2299265"/>
          </a:xfrm>
          <a:prstGeom prst="rect">
            <a:avLst/>
          </a:prstGeom>
        </p:spPr>
      </p:pic>
      <p:pic>
        <p:nvPicPr>
          <p:cNvPr id="3076" name="Picture 4" descr="http://a2b2.ru/storage/images/kindergardens/8892/section/17602/14784_tn_210533_b744925ba2f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003" y="69009"/>
            <a:ext cx="1854380" cy="16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2" y="1704119"/>
            <a:ext cx="3954458" cy="2226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30" y="4199338"/>
            <a:ext cx="3878054" cy="19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449" y="396815"/>
            <a:ext cx="5545347" cy="5903643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Козинской</a:t>
            </a:r>
            <a:r>
              <a:rPr lang="ru-RU" dirty="0" smtClean="0"/>
              <a:t> с/а в вечернее время была проведена </a:t>
            </a:r>
            <a:r>
              <a:rPr lang="ru-RU" dirty="0" smtClean="0">
                <a:solidFill>
                  <a:srgbClr val="FF0000"/>
                </a:solidFill>
              </a:rPr>
              <a:t>профилактическая игра «Что? Где? Когда?»,</a:t>
            </a:r>
            <a:r>
              <a:rPr lang="ru-RU" dirty="0" smtClean="0"/>
              <a:t> направленная на профилактику вредных привычек. </a:t>
            </a:r>
          </a:p>
          <a:p>
            <a:pPr marL="0" indent="0">
              <a:buNone/>
            </a:pPr>
            <a:r>
              <a:rPr lang="ru-RU" dirty="0" smtClean="0"/>
              <a:t>В игре приняли участие 22 старшеклассника, 5 взрослых и 4 волонтера.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/>
              <a:t> 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7" y="0"/>
            <a:ext cx="3314940" cy="1866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80" y="1878634"/>
            <a:ext cx="3891318" cy="2190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87" y="4301680"/>
            <a:ext cx="3347049" cy="1884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5" y="4376497"/>
            <a:ext cx="3214137" cy="1809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17" y="4301679"/>
            <a:ext cx="3347049" cy="1884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37" y="79379"/>
            <a:ext cx="2932502" cy="165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99" y="539151"/>
            <a:ext cx="10396882" cy="11519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617" y="223006"/>
            <a:ext cx="6682746" cy="6085936"/>
          </a:xfrm>
        </p:spPr>
        <p:txBody>
          <a:bodyPr>
            <a:normAutofit/>
          </a:bodyPr>
          <a:lstStyle/>
          <a:p>
            <a:r>
              <a:rPr lang="ru-RU" dirty="0"/>
              <a:t>В сельских администрациях района </a:t>
            </a:r>
            <a:r>
              <a:rPr lang="ru-RU" dirty="0">
                <a:solidFill>
                  <a:schemeClr val="accent1"/>
                </a:solidFill>
              </a:rPr>
              <a:t>прошло </a:t>
            </a:r>
            <a:r>
              <a:rPr lang="ru-RU" b="1" dirty="0">
                <a:solidFill>
                  <a:schemeClr val="accent1"/>
                </a:solidFill>
              </a:rPr>
              <a:t>6 групповых занятий</a:t>
            </a:r>
            <a:r>
              <a:rPr lang="ru-RU" dirty="0"/>
              <a:t>, в которых участвовало </a:t>
            </a:r>
            <a:r>
              <a:rPr lang="ru-RU" b="1" dirty="0">
                <a:solidFill>
                  <a:schemeClr val="accent1"/>
                </a:solidFill>
              </a:rPr>
              <a:t>95 детей, 12 взрослых</a:t>
            </a:r>
            <a:r>
              <a:rPr lang="ru-RU" b="1" dirty="0"/>
              <a:t>,</a:t>
            </a:r>
            <a:r>
              <a:rPr lang="ru-RU" dirty="0"/>
              <a:t> направленных на улучшение детско-родительских отношений, установок на сохранение  и пропаганду семейных ценностей, на подготовку старшеклассников к семейной жизни, формированию ответственного репродуктивного поведения детей.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/>
              <a:t>Это такие занятия как: классный час </a:t>
            </a:r>
            <a:r>
              <a:rPr lang="ru-RU" dirty="0">
                <a:solidFill>
                  <a:schemeClr val="accent1"/>
                </a:solidFill>
              </a:rPr>
              <a:t>«Семья – радость моя»,</a:t>
            </a:r>
            <a:r>
              <a:rPr lang="ru-RU" dirty="0"/>
              <a:t> психологическое занятие </a:t>
            </a:r>
            <a:r>
              <a:rPr lang="ru-RU" dirty="0" smtClean="0">
                <a:solidFill>
                  <a:schemeClr val="accent1"/>
                </a:solidFill>
              </a:rPr>
              <a:t>«Я </a:t>
            </a:r>
            <a:r>
              <a:rPr lang="ru-RU" dirty="0">
                <a:solidFill>
                  <a:schemeClr val="accent1"/>
                </a:solidFill>
              </a:rPr>
              <a:t>строю дом успешной жизни»</a:t>
            </a:r>
            <a:r>
              <a:rPr lang="ru-RU" dirty="0"/>
              <a:t>,  групповая профилактическая беседа </a:t>
            </a:r>
            <a:r>
              <a:rPr lang="ru-RU" dirty="0">
                <a:solidFill>
                  <a:schemeClr val="accent1"/>
                </a:solidFill>
              </a:rPr>
              <a:t>«Как улучшить свои отношения с родителями?», </a:t>
            </a:r>
            <a:r>
              <a:rPr lang="ru-RU" dirty="0"/>
              <a:t>социально-психологический тренинг «Мы строим мир свободный от насилия» и др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96" y="2231001"/>
            <a:ext cx="3104918" cy="2069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63" y="39320"/>
            <a:ext cx="2697192" cy="2022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460" y="219791"/>
            <a:ext cx="2250736" cy="1591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53" y="4385052"/>
            <a:ext cx="4233432" cy="238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766" y="3107192"/>
            <a:ext cx="10394707" cy="3311189"/>
          </a:xfrm>
        </p:spPr>
        <p:txBody>
          <a:bodyPr/>
          <a:lstStyle/>
          <a:p>
            <a:r>
              <a:rPr lang="ru-RU" dirty="0"/>
              <a:t>Так же были проведены  мероприятия (4 профилактических занятий-76 детей  и 4 </a:t>
            </a:r>
            <a:r>
              <a:rPr lang="ru-RU" dirty="0" err="1"/>
              <a:t>информ</a:t>
            </a:r>
            <a:r>
              <a:rPr lang="ru-RU" dirty="0"/>
              <a:t>. Минутки-64 ребенка), которые способствовали ориен­тации детей на здоровый образ жизни и профилактику  асоциального поведения и вредных привычек: «Опасно или нет подумаем вместе», «Живи безопасно», «Храни порядок и порядок сохранит тебя», «Детский телефон доверия - ресурс поддержки» и др.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/>
          <a:stretch/>
        </p:blipFill>
        <p:spPr>
          <a:xfrm>
            <a:off x="8470826" y="250166"/>
            <a:ext cx="3034673" cy="20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572650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4 занятия,  в которых участвовало 43 старшеклассника,  были направлены на познание себя, своих чувств, эмоций - коммуникативный тренинг «Я и моя самооценка», психологическое занятие «Мои жизненные ценности», «Познай себя». С 32 детьми  так же проведена групповая диагностика на изучение самооценки, жизненных ценностей, познание себя.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81" y="172527"/>
            <a:ext cx="3125943" cy="17597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4" t="15261" r="1254" b="7415"/>
          <a:stretch/>
        </p:blipFill>
        <p:spPr>
          <a:xfrm>
            <a:off x="9787252" y="2570672"/>
            <a:ext cx="1445930" cy="19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282" y="121268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Эффективностью нашей деятельности в рамках службы является: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7313" y="1190445"/>
            <a:ext cx="10646434" cy="486574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lvl="0"/>
            <a:r>
              <a:rPr lang="ru-RU" sz="3400" dirty="0" smtClean="0"/>
              <a:t>Снижение </a:t>
            </a:r>
            <a:r>
              <a:rPr lang="ru-RU" sz="3400" dirty="0"/>
              <a:t>доли неблагополучных семей-на 32%, в том числе </a:t>
            </a:r>
            <a:r>
              <a:rPr lang="ru-RU" sz="3400" dirty="0" smtClean="0"/>
              <a:t>снижение </a:t>
            </a:r>
            <a:r>
              <a:rPr lang="ru-RU" sz="3400" dirty="0"/>
              <a:t>доли семей, находящихся в социально-опасном положении -на 23</a:t>
            </a:r>
            <a:r>
              <a:rPr lang="ru-RU" sz="3400" dirty="0" smtClean="0"/>
              <a:t>%;</a:t>
            </a:r>
            <a:endParaRPr lang="ru-RU" sz="3400" dirty="0"/>
          </a:p>
          <a:p>
            <a:pPr lvl="0"/>
            <a:r>
              <a:rPr lang="ru-RU" sz="3400" dirty="0"/>
              <a:t>Увеличение доли семей с детьми, охваченных первичной профилактикой, от общего числа семей с детьми, состоящих на учете в органах социального обслуживания- на 49%;</a:t>
            </a:r>
          </a:p>
          <a:p>
            <a:pPr lvl="0"/>
            <a:r>
              <a:rPr lang="ru-RU" sz="3400" dirty="0"/>
              <a:t>Увеличение  числа внедренных в практику работу инновационных услуг и технологий работы, направленных на профилактику социального сиротства, семейного неблагополучия, работу с семьями и </a:t>
            </a:r>
            <a:r>
              <a:rPr lang="ru-RU" sz="3400" dirty="0" smtClean="0"/>
              <a:t>детьми  </a:t>
            </a:r>
            <a:r>
              <a:rPr lang="ru-RU" sz="3400" dirty="0"/>
              <a:t>до 32%</a:t>
            </a:r>
          </a:p>
          <a:p>
            <a:pPr lvl="0"/>
            <a:r>
              <a:rPr lang="ru-RU" sz="3400" dirty="0"/>
              <a:t>Обучение специалистов новым формам и технологий работы, направленных на профилактику -2 специалиста.</a:t>
            </a:r>
          </a:p>
          <a:p>
            <a:pPr lvl="0"/>
            <a:r>
              <a:rPr lang="ru-RU" sz="3400" dirty="0"/>
              <a:t>Специалисты службы отмечают повышение степени родительской ответственности, осознание ими своей роли в воспитании ребенка-72%.  </a:t>
            </a:r>
          </a:p>
          <a:p>
            <a:pPr lvl="0"/>
            <a:r>
              <a:rPr lang="ru-RU" sz="3400" dirty="0"/>
              <a:t>Нормализация психологического микроклимата  отмечена в 53 семьях,</a:t>
            </a:r>
          </a:p>
          <a:p>
            <a:pPr lvl="0"/>
            <a:r>
              <a:rPr lang="ru-RU" sz="3400" dirty="0"/>
              <a:t>В 23 семьях разрешилась конфликтная ситуация</a:t>
            </a:r>
          </a:p>
          <a:p>
            <a:pPr lvl="0"/>
            <a:r>
              <a:rPr lang="ru-RU" sz="3400" dirty="0" smtClean="0"/>
              <a:t> </a:t>
            </a:r>
            <a:r>
              <a:rPr lang="ru-RU" sz="3400" dirty="0"/>
              <a:t>4 </a:t>
            </a:r>
            <a:r>
              <a:rPr lang="ru-RU" sz="3400" dirty="0" smtClean="0"/>
              <a:t>родителя </a:t>
            </a:r>
            <a:r>
              <a:rPr lang="ru-RU" sz="3400" dirty="0"/>
              <a:t>прошли лечение от алкогольной </a:t>
            </a:r>
            <a:r>
              <a:rPr lang="ru-RU" sz="3400" dirty="0" smtClean="0"/>
              <a:t>зависимости.</a:t>
            </a:r>
            <a:endParaRPr lang="ru-RU" sz="3400" dirty="0"/>
          </a:p>
          <a:p>
            <a:pPr lvl="0"/>
            <a:r>
              <a:rPr lang="ru-RU" sz="3400" dirty="0"/>
              <a:t>- Улучшение санитарно-жилищных, бытовых условий семей - у 12 семей</a:t>
            </a:r>
            <a:r>
              <a:rPr lang="ru-RU" sz="3400" dirty="0" smtClean="0"/>
              <a:t>;</a:t>
            </a:r>
            <a:endParaRPr lang="ru-RU" sz="3400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67"/>
            <a:ext cx="2030045" cy="29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</a:rPr>
              <a:t>Цель службы: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Служба </a:t>
            </a:r>
            <a:r>
              <a:rPr lang="ru-RU" sz="3600" dirty="0"/>
              <a:t>призвана осуществлять деятельность по раннему выявлению семей с детьми и детей, нуждающихся в  социально - педагогической поддержки и  оказанию им своевременной и комплексной помощи. </a:t>
            </a:r>
          </a:p>
        </p:txBody>
      </p:sp>
      <p:pic>
        <p:nvPicPr>
          <p:cNvPr id="4" name="Picture 2" descr="http://detdom7.ucoz.ru/_nw/2/73299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90683"/>
            <a:ext cx="1933258" cy="19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27" y="90683"/>
            <a:ext cx="1839117" cy="193608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48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712" y="0"/>
            <a:ext cx="10182352" cy="11645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Основные задачи Службы: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1502" y="582283"/>
            <a:ext cx="11037498" cy="5622739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lvl="0"/>
            <a:r>
              <a:rPr lang="ru-RU" sz="4900" dirty="0" smtClean="0"/>
              <a:t>Создание </a:t>
            </a:r>
            <a:r>
              <a:rPr lang="ru-RU" sz="4900" dirty="0"/>
              <a:t>благоприятных условий развития и саморазвития каждого члена семьи, формирование в семье наиболее благоприятных взаимоотношений для всестороннего (физического, интеллектуального, социального, духовного) развития личности ребенка, в том числе через развития семейных  клубов, лекториев.</a:t>
            </a:r>
          </a:p>
          <a:p>
            <a:pPr lvl="0"/>
            <a:r>
              <a:rPr lang="ru-RU" sz="4900" dirty="0"/>
              <a:t>Выявление  семей, желающих принять социально-психологическую помощь, планирование и проведение с ними работы.</a:t>
            </a:r>
          </a:p>
          <a:p>
            <a:pPr lvl="0"/>
            <a:r>
              <a:rPr lang="ru-RU" sz="4900" dirty="0"/>
              <a:t>Развитие психологической компетентности родителей, мотивационного и воспитательного ресурса, оптимизация детско-родительских отношений.</a:t>
            </a:r>
          </a:p>
          <a:p>
            <a:pPr lvl="0"/>
            <a:r>
              <a:rPr lang="ru-RU" sz="4900" dirty="0"/>
              <a:t>Оказание психолого-педагогической помощи семьям с детьми и детям в решении проблем.</a:t>
            </a:r>
          </a:p>
          <a:p>
            <a:pPr lvl="0"/>
            <a:r>
              <a:rPr lang="ru-RU" sz="4900" dirty="0"/>
              <a:t>Профилактика социальной </a:t>
            </a:r>
            <a:r>
              <a:rPr lang="ru-RU" sz="4900" dirty="0" err="1"/>
              <a:t>дезадаптации</a:t>
            </a:r>
            <a:r>
              <a:rPr lang="ru-RU" sz="4900" dirty="0"/>
              <a:t>,  </a:t>
            </a:r>
            <a:r>
              <a:rPr lang="ru-RU" sz="4900" dirty="0" err="1"/>
              <a:t>девиантного</a:t>
            </a:r>
            <a:r>
              <a:rPr lang="ru-RU" sz="4900" dirty="0"/>
              <a:t> поведения.</a:t>
            </a:r>
          </a:p>
          <a:p>
            <a:pPr lvl="0"/>
            <a:r>
              <a:rPr lang="ru-RU" sz="4900" dirty="0"/>
              <a:t>Применение инновационных технологий в работе по развитию детско-родительских отношений.</a:t>
            </a:r>
          </a:p>
          <a:p>
            <a:pPr lvl="0"/>
            <a:r>
              <a:rPr lang="ru-RU" sz="4900" dirty="0"/>
              <a:t>Социальное сопровождение семей с детьми, предоставление социальных услуг, обеспечивающих удовлетворение потребностей и законных запросов семей с детьми</a:t>
            </a:r>
          </a:p>
          <a:p>
            <a:pPr lvl="0"/>
            <a:r>
              <a:rPr lang="ru-RU" sz="4900" dirty="0"/>
              <a:t> Обеспечение взаимодействия с органами государственной власти, органами местного самоуправления, различными учреждениями и организациями, местным сообществом и населением по вопросам оказания психолого-педагогической  помощи семьям с детьми.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80" y="4741104"/>
            <a:ext cx="1085939" cy="17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261" y="7332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 деятельности в службе в качестве основных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b="1" dirty="0" smtClean="0"/>
              <a:t>специалистов привлечены: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8328" y="0"/>
            <a:ext cx="10394707" cy="3311189"/>
          </a:xfrm>
          <a:prstGeom prst="rect">
            <a:avLst/>
          </a:prstGeom>
        </p:spPr>
        <p:txBody>
          <a:bodyPr/>
          <a:lstStyle/>
          <a:p>
            <a:endParaRPr lang="ru-RU" dirty="0" smtClean="0">
              <a:effectLst/>
            </a:endParaRPr>
          </a:p>
          <a:p>
            <a:pPr>
              <a:buNone/>
            </a:pPr>
            <a:r>
              <a:rPr lang="ru-RU" dirty="0" smtClean="0"/>
              <a:t>                          Психологи                                                                                            социальные </a:t>
            </a:r>
            <a:r>
              <a:rPr lang="ru-RU" dirty="0"/>
              <a:t>педагоги</a:t>
            </a:r>
          </a:p>
          <a:p>
            <a:pPr lvl="0"/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4"/>
          <a:stretch>
            <a:fillRect/>
          </a:stretch>
        </p:blipFill>
        <p:spPr>
          <a:xfrm>
            <a:off x="430868" y="1604513"/>
            <a:ext cx="2148430" cy="1941519"/>
          </a:xfrm>
          <a:prstGeom prst="rect">
            <a:avLst/>
          </a:prstGeom>
        </p:spPr>
      </p:pic>
      <p:pic>
        <p:nvPicPr>
          <p:cNvPr id="1026" name="Picture 2" descr="\\Zababurina-pc\сетевая\роме\коллектив 312.JPG"/>
          <p:cNvPicPr>
            <a:picLocks noChangeAspect="1" noChangeArrowheads="1"/>
          </p:cNvPicPr>
          <p:nvPr/>
        </p:nvPicPr>
        <p:blipFill>
          <a:blip r:embed="rId3" cstate="print"/>
          <a:srcRect l="26045" r="10898"/>
          <a:stretch>
            <a:fillRect/>
          </a:stretch>
        </p:blipFill>
        <p:spPr bwMode="auto">
          <a:xfrm>
            <a:off x="2965611" y="1604514"/>
            <a:ext cx="2116045" cy="1889186"/>
          </a:xfrm>
          <a:prstGeom prst="rect">
            <a:avLst/>
          </a:prstGeom>
          <a:noFill/>
        </p:spPr>
      </p:pic>
      <p:pic>
        <p:nvPicPr>
          <p:cNvPr id="1027" name="Picture 3" descr="\\Zababurina-pc\сетевая\роме\коллектив 320.JPG"/>
          <p:cNvPicPr>
            <a:picLocks noChangeAspect="1" noChangeArrowheads="1"/>
          </p:cNvPicPr>
          <p:nvPr/>
        </p:nvPicPr>
        <p:blipFill>
          <a:blip r:embed="rId4" cstate="print"/>
          <a:srcRect l="30235" t="16129" r="17101"/>
          <a:stretch>
            <a:fillRect/>
          </a:stretch>
        </p:blipFill>
        <p:spPr bwMode="auto">
          <a:xfrm>
            <a:off x="5762445" y="1570008"/>
            <a:ext cx="2251495" cy="2018581"/>
          </a:xfrm>
          <a:prstGeom prst="rect">
            <a:avLst/>
          </a:prstGeom>
          <a:noFill/>
        </p:spPr>
      </p:pic>
      <p:pic>
        <p:nvPicPr>
          <p:cNvPr id="1028" name="Picture 4" descr="\\Zababurina-pc\сетевая\роме\коллектив 337.JPG"/>
          <p:cNvPicPr>
            <a:picLocks noChangeAspect="1" noChangeArrowheads="1"/>
          </p:cNvPicPr>
          <p:nvPr/>
        </p:nvPicPr>
        <p:blipFill>
          <a:blip r:embed="rId5" cstate="print"/>
          <a:srcRect l="5621" r="24002"/>
          <a:stretch>
            <a:fillRect/>
          </a:stretch>
        </p:blipFill>
        <p:spPr bwMode="auto">
          <a:xfrm>
            <a:off x="8445261" y="1592597"/>
            <a:ext cx="2398143" cy="191835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5222" y="3786996"/>
            <a:ext cx="150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Забабурина</a:t>
            </a:r>
            <a:r>
              <a:rPr lang="ru-RU" dirty="0" smtClean="0"/>
              <a:t>            Ольга </a:t>
            </a:r>
          </a:p>
          <a:p>
            <a:pPr algn="ctr"/>
            <a:r>
              <a:rPr lang="ru-RU" dirty="0" smtClean="0"/>
              <a:t>Анатольевна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88257" y="3812875"/>
            <a:ext cx="167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Клейн </a:t>
            </a:r>
          </a:p>
          <a:p>
            <a:r>
              <a:rPr lang="ru-RU" dirty="0" smtClean="0"/>
              <a:t>Елена Сергеевна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00469" y="3830128"/>
            <a:ext cx="1889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Барт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Марина</a:t>
            </a:r>
          </a:p>
          <a:p>
            <a:pPr algn="ctr"/>
            <a:r>
              <a:rPr lang="ru-RU" dirty="0" smtClean="0"/>
              <a:t>Сергеевна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47184" y="3778370"/>
            <a:ext cx="1690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Яковлева</a:t>
            </a:r>
          </a:p>
          <a:p>
            <a:r>
              <a:rPr lang="ru-RU" dirty="0" smtClean="0"/>
              <a:t>Ольга</a:t>
            </a:r>
          </a:p>
          <a:p>
            <a:r>
              <a:rPr lang="ru-RU" dirty="0" smtClean="0"/>
              <a:t>Николаевна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4233" y="4968816"/>
            <a:ext cx="1057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Организует деятельность службы –зав.отделением психолого-педагогической помощи семье и детям - О. Н. Яковлева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4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08958"/>
            <a:ext cx="11306970" cy="1660923"/>
          </a:xfrm>
        </p:spPr>
        <p:txBody>
          <a:bodyPr/>
          <a:lstStyle/>
          <a:p>
            <a:pPr algn="ctr"/>
            <a:r>
              <a:rPr lang="ru-RU" b="1" dirty="0"/>
              <a:t>	</a:t>
            </a:r>
            <a:r>
              <a:rPr lang="ru-RU" sz="4000" b="1" dirty="0">
                <a:solidFill>
                  <a:srgbClr val="7030A0"/>
                </a:solidFill>
              </a:rPr>
              <a:t>Ожидаемые результаты:</a:t>
            </a:r>
            <a:r>
              <a:rPr lang="ru-RU" sz="4000" b="1" dirty="0">
                <a:solidFill>
                  <a:srgbClr val="0070C0"/>
                </a:solidFill>
              </a:rPr>
              <a:t>	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7226" y="803940"/>
            <a:ext cx="11069744" cy="593329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Снижение доли семей, находящихся в социально-опасном положении- не менее 4%;</a:t>
            </a:r>
          </a:p>
          <a:p>
            <a:pPr lvl="0"/>
            <a:r>
              <a:rPr lang="ru-RU" dirty="0"/>
              <a:t>Увеличение доли семей с детьми, охваченных первичной профилактикой, от общего числа семей с детьми, состоящих на учете в органах социального обслуживания-до 50%</a:t>
            </a:r>
          </a:p>
          <a:p>
            <a:pPr lvl="0"/>
            <a:r>
              <a:rPr lang="ru-RU" dirty="0"/>
              <a:t>Увеличение  числа внедренных в практику работу инновационных услуг и технологий работы, направленных на профилактику социального сиротства, семейного неблагополучия, работу с семьями и детьми, до  30%</a:t>
            </a:r>
          </a:p>
          <a:p>
            <a:pPr lvl="0"/>
            <a:r>
              <a:rPr lang="ru-RU" dirty="0"/>
              <a:t>Обучение специалистов новым формам и технологий работы, направленных на профилактику -2 специалиста.</a:t>
            </a:r>
          </a:p>
          <a:p>
            <a:pPr lvl="0"/>
            <a:r>
              <a:rPr lang="ru-RU" dirty="0"/>
              <a:t>Создание атмосферы нетерпимости ко всем проявлениям насилия и жестокости в семье-</a:t>
            </a:r>
          </a:p>
          <a:p>
            <a:pPr lvl="0"/>
            <a:r>
              <a:rPr lang="ru-RU" dirty="0"/>
              <a:t>Решение проблем семьи , и как следствие, социальная адаптация и изменения статуса семьи и её членов-</a:t>
            </a:r>
          </a:p>
          <a:p>
            <a:pPr lvl="0"/>
            <a:r>
              <a:rPr lang="ru-RU" dirty="0"/>
              <a:t>Повышения уровня информированности детей, подростков и старшеклассников в области безопасного поведения в экстремальных ситуациях</a:t>
            </a:r>
          </a:p>
          <a:p>
            <a:pPr lvl="0"/>
            <a:r>
              <a:rPr lang="ru-RU" dirty="0"/>
              <a:t>Нормализация психологического микроклимата  </a:t>
            </a:r>
          </a:p>
          <a:p>
            <a:pPr lvl="0"/>
            <a:r>
              <a:rPr lang="ru-RU" dirty="0"/>
              <a:t>Улучшение детско-родительских отношений</a:t>
            </a:r>
          </a:p>
          <a:p>
            <a:pPr lvl="0"/>
            <a:r>
              <a:rPr lang="ru-RU" dirty="0"/>
              <a:t>Снижение конфликтных ситуаций в семье</a:t>
            </a:r>
          </a:p>
          <a:p>
            <a:pPr lvl="0"/>
            <a:r>
              <a:rPr lang="ru-RU" dirty="0"/>
              <a:t>Создание разновозрастных клубов для подростков и старшеклассников и их близкого окружения</a:t>
            </a:r>
          </a:p>
          <a:p>
            <a:pPr lvl="0"/>
            <a:r>
              <a:rPr lang="ru-RU" dirty="0"/>
              <a:t>Улучшения уровня качества жизни через развития внутреннего потенциала каждого члена семьи.</a:t>
            </a:r>
          </a:p>
          <a:p>
            <a:endParaRPr lang="ru-RU" dirty="0"/>
          </a:p>
        </p:txBody>
      </p:sp>
      <p:pic>
        <p:nvPicPr>
          <p:cNvPr id="4" name="Picture 5" descr="9422f9475415fa64812d328a41fb4c4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158" y="3977997"/>
            <a:ext cx="2176104" cy="26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065" y="142336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Для регламентации деятельности службы: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321" y="905775"/>
            <a:ext cx="10651362" cy="49605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Договор </a:t>
            </a:r>
            <a:r>
              <a:rPr lang="ru-RU" dirty="0" err="1"/>
              <a:t>субгранта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разработаны и утверждены нормативные правовые документы, регламентирующие работу службы (приказ о создании, положение, должностные инструкции);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разработана рабочая документация специалистов;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сформирован комплект диагностических методик;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разработаны программы для работы в разновозрастных клубах</a:t>
            </a:r>
            <a:endParaRPr lang="ru-RU" dirty="0" smtClean="0">
              <a:effectLst/>
            </a:endParaRPr>
          </a:p>
          <a:p>
            <a:r>
              <a:rPr lang="ru-RU" dirty="0" smtClean="0"/>
              <a:t> </a:t>
            </a:r>
            <a:r>
              <a:rPr lang="ru-RU" dirty="0"/>
              <a:t>установлена программы точной оценки уровня развития детей KID-R-RCDI-              2000 для психолого-педагогического обследования детей с нарушениями в развитии в возрасте от рождения до четырёх лет, а также оказание помощи всем членам семей, воспитывающих этих детей.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подготовлен план работы службы;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список </a:t>
            </a:r>
            <a:r>
              <a:rPr lang="ru-RU" dirty="0" smtClean="0"/>
              <a:t>получателей </a:t>
            </a:r>
            <a:r>
              <a:rPr lang="ru-RU" dirty="0"/>
              <a:t>социальных услуг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аналитический отчет и прочая отчетная документация.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959"/>
            <a:ext cx="12192000" cy="1449148"/>
          </a:xfrm>
        </p:spPr>
        <p:txBody>
          <a:bodyPr>
            <a:noAutofit/>
          </a:bodyPr>
          <a:lstStyle/>
          <a:p>
            <a:r>
              <a:rPr lang="ru-RU" sz="3600" dirty="0"/>
              <a:t>В рамках реализации мероприятий  и для оказания качественной и технологичной помощи семьям с детьми    на средства гранта </a:t>
            </a:r>
            <a:r>
              <a:rPr lang="ru-RU" sz="3600" b="1" u="sng" dirty="0"/>
              <a:t>приобретено оборудование: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3272" y="1295324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 </a:t>
            </a:r>
            <a:r>
              <a:rPr lang="ru-RU" dirty="0"/>
              <a:t>развивающее  игровое оборудование- познавательный игровой набор "Дары </a:t>
            </a:r>
            <a:r>
              <a:rPr lang="ru-RU" dirty="0" err="1"/>
              <a:t>Фрёбеля</a:t>
            </a:r>
            <a:r>
              <a:rPr lang="ru-RU" dirty="0"/>
              <a:t>".  В составе набора входят 14 модулей и комплект методических пособий (11 штук).</a:t>
            </a:r>
          </a:p>
          <a:p>
            <a:pPr lvl="0"/>
            <a:r>
              <a:rPr lang="ru-RU" dirty="0"/>
              <a:t>Интерактивная доска и ноутбук,</a:t>
            </a:r>
          </a:p>
          <a:p>
            <a:pPr lvl="0"/>
            <a:r>
              <a:rPr lang="ru-RU" dirty="0"/>
              <a:t>Наборы мягкой мебели, стеллаж, 2 стола-тумбы, стулья, </a:t>
            </a:r>
            <a:r>
              <a:rPr lang="ru-RU" dirty="0" smtClean="0"/>
              <a:t> офисные </a:t>
            </a:r>
            <a:r>
              <a:rPr lang="ru-RU" dirty="0"/>
              <a:t>кресла.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33" y="2247394"/>
            <a:ext cx="1230162" cy="14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50" y="13371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2200" b="1" u="sng" dirty="0"/>
              <a:t>В настоящее время в рамках деятельности службы внедряются: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6650" y="1431984"/>
            <a:ext cx="11205713" cy="499469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/>
            <a:r>
              <a:rPr lang="ru-RU" sz="1600" dirty="0"/>
              <a:t>инновационная технология модель работы с семьёй по профилактике жестокого обращения с детьми в семье, находящейся в социально опасном положении и трудной жизненной ситуации; </a:t>
            </a:r>
          </a:p>
          <a:p>
            <a:pPr lvl="0" algn="just"/>
            <a:r>
              <a:rPr lang="ru-RU" sz="1600" dirty="0"/>
              <a:t>форма работы «Обучающие семинары по повышению родительской компетентности и ответственности»; </a:t>
            </a:r>
          </a:p>
          <a:p>
            <a:pPr lvl="0" algn="just"/>
            <a:r>
              <a:rPr lang="ru-RU" sz="1600" dirty="0"/>
              <a:t>технология  «Ранняя помощь семьям с детьми с нарушениями в развитии» для семей, воспитывающих детей инвалидов  и детей с ограниченными возможностями здоровья. </a:t>
            </a:r>
          </a:p>
          <a:p>
            <a:pPr lvl="0" algn="just"/>
            <a:r>
              <a:rPr lang="ru-RU" sz="1600" dirty="0"/>
              <a:t>внедрение методики «Равный обучает равного» по организации деятельности волонтерского движения;</a:t>
            </a:r>
          </a:p>
          <a:p>
            <a:pPr lvl="0" algn="just"/>
            <a:r>
              <a:rPr lang="ru-RU" sz="1600" dirty="0"/>
              <a:t>технологии налаживания детско-родительских отношений (технология работы сенсорной комнаты, которая направлена на восстановление эмоционального состояния; методика проведения занятий в сенсорной комнате арт-терапии; </a:t>
            </a:r>
          </a:p>
          <a:p>
            <a:pPr lvl="0" algn="just"/>
            <a:r>
              <a:rPr lang="ru-RU" sz="1600" dirty="0"/>
              <a:t>метод «Семейные групповые конференции», который позволяет использовать индивидуальный дифференцированный подход в разрешении кризисной ситуации: проблема взаимопонимания отцов и детей, насилия в семье, уходы детей из дома, трудности в адаптации детей в приемной семье и </a:t>
            </a:r>
            <a:r>
              <a:rPr lang="ru-RU" sz="1600" dirty="0" err="1"/>
              <a:t>др</a:t>
            </a:r>
            <a:r>
              <a:rPr lang="ru-RU" sz="1600" dirty="0"/>
              <a:t>).</a:t>
            </a:r>
          </a:p>
          <a:p>
            <a:pPr lvl="0" algn="just"/>
            <a:r>
              <a:rPr lang="ru-RU" sz="1600" dirty="0"/>
              <a:t> диагностический комплекта </a:t>
            </a:r>
            <a:r>
              <a:rPr lang="ru-RU" sz="1600" b="1" dirty="0"/>
              <a:t> "ЭФФЕКТОН СТУДИО" ДЛЯ СОЦИАЛЬНОЙ РАБОТЫ </a:t>
            </a:r>
            <a:r>
              <a:rPr lang="ru-RU" sz="1600" dirty="0"/>
              <a:t>- это инновационный инструмент, оптимизирующий работу  психологов и социальных педагогов и обеспечивающий комплексное решение реабилитационных задач в консультативной, диагностической и коррекционной работе психолога и социального педагога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pPr lvl="0" algn="just"/>
            <a:r>
              <a:rPr lang="ru-RU" sz="1600" dirty="0" err="1" smtClean="0"/>
              <a:t>биотренажер</a:t>
            </a:r>
            <a:r>
              <a:rPr lang="ru-RU" sz="1600" dirty="0" smtClean="0"/>
              <a:t> </a:t>
            </a:r>
            <a:r>
              <a:rPr lang="ru-RU" sz="1600" dirty="0"/>
              <a:t>«Босс-</a:t>
            </a:r>
            <a:r>
              <a:rPr lang="ru-RU" sz="1600" dirty="0" err="1"/>
              <a:t>пульс».с</a:t>
            </a:r>
            <a:r>
              <a:rPr lang="ru-RU" sz="1600" dirty="0"/>
              <a:t> биологической обратной связью .</a:t>
            </a:r>
            <a:endParaRPr lang="ru-RU" sz="1600" b="1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310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1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500</TotalTime>
  <Words>2259</Words>
  <Application>Microsoft Office PowerPoint</Application>
  <PresentationFormat>Широкоэкранный</PresentationFormat>
  <Paragraphs>185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FrankRuehl</vt:lpstr>
      <vt:lpstr>Impact</vt:lpstr>
      <vt:lpstr>Times New Roman</vt:lpstr>
      <vt:lpstr>Wingdings 3</vt:lpstr>
      <vt:lpstr>Главное мероприятие</vt:lpstr>
      <vt:lpstr>Тема Office</vt:lpstr>
      <vt:lpstr>Сектор</vt:lpstr>
      <vt:lpstr>1_Главное мероприятие</vt:lpstr>
      <vt:lpstr>Презентация PowerPoint</vt:lpstr>
      <vt:lpstr>Презентация PowerPoint</vt:lpstr>
      <vt:lpstr>Цель службы:</vt:lpstr>
      <vt:lpstr> Основные задачи Службы: </vt:lpstr>
      <vt:lpstr>К деятельности в службе в качестве основных  специалистов привлечены:</vt:lpstr>
      <vt:lpstr> Ожидаемые результаты: </vt:lpstr>
      <vt:lpstr>Для регламентации деятельности службы: </vt:lpstr>
      <vt:lpstr>В рамках реализации мероприятий  и для оказания качественной и технологичной помощи семьям с детьми    на средства гранта приобретено оборудование: </vt:lpstr>
      <vt:lpstr>В настоящее время в рамках деятельности службы внедряются: </vt:lpstr>
      <vt:lpstr>Презентация PowerPoint</vt:lpstr>
      <vt:lpstr>Презентация PowerPoint</vt:lpstr>
      <vt:lpstr>Индивидуальные консультации, направленные на  оказание консультативной помощи семьям с детьми по психолого-педагогическим вопросам. Были направлены на:  </vt:lpstr>
      <vt:lpstr> </vt:lpstr>
      <vt:lpstr>.   Всего за весь период, 48детей получили -60 консультаций  </vt:lpstr>
      <vt:lpstr>111 взрослым оказано 186 консультаций</vt:lpstr>
      <vt:lpstr>клуб для подростков  «Тинейджер»</vt:lpstr>
      <vt:lpstr>Всего с начала учебного года в клубе проведено 8 занятий, 1 акция и 1 семейное мероприятие.</vt:lpstr>
      <vt:lpstr>Презентация PowerPoint</vt:lpstr>
      <vt:lpstr>Клуб для старшеклассников  «Путеводитель во взрослую жизнь». </vt:lpstr>
      <vt:lpstr>Психолого-педагогическое просвещение </vt:lpstr>
      <vt:lpstr>Организовано информационно-методическое сопровождение деятельности Службы</vt:lpstr>
      <vt:lpstr>Работа по сохранению физического психического и репродуктивного здоровья и семейных ценностей детей, подростков, старшеклассников, взрослых.  </vt:lpstr>
      <vt:lpstr>В октябре прошло 8 профилактических занятий «Время доверять», участниками которых стали 107 младших школьников Усть-Таркской сельской администрации и 46 детей Кушаговской сельской администрации,  8 взрослых и 13волонтеров. </vt:lpstr>
      <vt:lpstr>    </vt:lpstr>
      <vt:lpstr>Презентация PowerPoint</vt:lpstr>
      <vt:lpstr>Презентация PowerPoint</vt:lpstr>
      <vt:lpstr>Презентация PowerPoint</vt:lpstr>
      <vt:lpstr>Эффективностью нашей деятельности в рамках службы является: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172</cp:revision>
  <cp:lastPrinted>2016-01-08T16:12:49Z</cp:lastPrinted>
  <dcterms:created xsi:type="dcterms:W3CDTF">2016-01-02T06:44:23Z</dcterms:created>
  <dcterms:modified xsi:type="dcterms:W3CDTF">2016-02-11T16:22:50Z</dcterms:modified>
</cp:coreProperties>
</file>