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  <p:sldMasterId id="2147483833" r:id="rId2"/>
    <p:sldMasterId id="2147483851" r:id="rId3"/>
  </p:sldMasterIdLst>
  <p:notesMasterIdLst>
    <p:notesMasterId r:id="rId46"/>
  </p:notesMasterIdLst>
  <p:sldIdLst>
    <p:sldId id="256" r:id="rId4"/>
    <p:sldId id="259" r:id="rId5"/>
    <p:sldId id="262" r:id="rId6"/>
    <p:sldId id="300" r:id="rId7"/>
    <p:sldId id="258" r:id="rId8"/>
    <p:sldId id="269" r:id="rId9"/>
    <p:sldId id="271" r:id="rId10"/>
    <p:sldId id="261" r:id="rId11"/>
    <p:sldId id="270" r:id="rId12"/>
    <p:sldId id="265" r:id="rId13"/>
    <p:sldId id="273" r:id="rId14"/>
    <p:sldId id="266" r:id="rId15"/>
    <p:sldId id="274" r:id="rId16"/>
    <p:sldId id="275" r:id="rId17"/>
    <p:sldId id="277" r:id="rId18"/>
    <p:sldId id="276" r:id="rId19"/>
    <p:sldId id="279" r:id="rId20"/>
    <p:sldId id="295" r:id="rId21"/>
    <p:sldId id="286" r:id="rId22"/>
    <p:sldId id="314" r:id="rId23"/>
    <p:sldId id="285" r:id="rId24"/>
    <p:sldId id="287" r:id="rId25"/>
    <p:sldId id="303" r:id="rId26"/>
    <p:sldId id="293" r:id="rId27"/>
    <p:sldId id="306" r:id="rId28"/>
    <p:sldId id="294" r:id="rId29"/>
    <p:sldId id="315" r:id="rId30"/>
    <p:sldId id="304" r:id="rId31"/>
    <p:sldId id="288" r:id="rId32"/>
    <p:sldId id="289" r:id="rId33"/>
    <p:sldId id="290" r:id="rId34"/>
    <p:sldId id="297" r:id="rId35"/>
    <p:sldId id="292" r:id="rId36"/>
    <p:sldId id="307" r:id="rId37"/>
    <p:sldId id="301" r:id="rId38"/>
    <p:sldId id="302" r:id="rId39"/>
    <p:sldId id="311" r:id="rId40"/>
    <p:sldId id="308" r:id="rId41"/>
    <p:sldId id="310" r:id="rId42"/>
    <p:sldId id="309" r:id="rId43"/>
    <p:sldId id="312" r:id="rId44"/>
    <p:sldId id="264" r:id="rId4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FF00"/>
    <a:srgbClr val="B4DE86"/>
    <a:srgbClr val="1B917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2048" autoAdjust="0"/>
  </p:normalViewPr>
  <p:slideViewPr>
    <p:cSldViewPr>
      <p:cViewPr varScale="1">
        <p:scale>
          <a:sx n="95" d="100"/>
          <a:sy n="95" d="100"/>
        </p:scale>
        <p:origin x="-20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44;&#1080;&#1072;&#1075;&#1088;&#1072;&#1084;&#1084;&#1072;%20&#1074;%20Microsoft%20Office%20Word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view3D>
      <c:rotX val="0"/>
      <c:rotY val="0"/>
      <c:rAngAx val="1"/>
    </c:view3D>
    <c:plotArea>
      <c:layout>
        <c:manualLayout>
          <c:layoutTarget val="inner"/>
          <c:xMode val="edge"/>
          <c:yMode val="edge"/>
          <c:x val="7.8110425955792151E-2"/>
          <c:y val="0.31632970613421607"/>
          <c:w val="0.78199924105872365"/>
          <c:h val="0.46827993483573171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'[Диаграмма в Microsoft Office Word]Sheet1'!$A$2</c:f>
              <c:strCache>
                <c:ptCount val="1"/>
                <c:pt idx="0">
                  <c:v>семьи</c:v>
                </c:pt>
              </c:strCache>
            </c:strRef>
          </c:tx>
          <c:spPr>
            <a:solidFill>
              <a:srgbClr val="C0504D"/>
            </a:solidFill>
          </c:spPr>
          <c:invertIfNegative val="1"/>
          <c:cat>
            <c:strRef>
              <c:f>'[Диаграмма в Microsoft Office Word]Sheet1'!$B$1:$F$1</c:f>
              <c:strCache>
                <c:ptCount val="5"/>
                <c:pt idx="0">
                  <c:v>2011  г</c:v>
                </c:pt>
                <c:pt idx="1">
                  <c:v>2012г</c:v>
                </c:pt>
                <c:pt idx="2">
                  <c:v>2013г</c:v>
                </c:pt>
                <c:pt idx="3">
                  <c:v>2014</c:v>
                </c:pt>
                <c:pt idx="4">
                  <c:v>2015</c:v>
                </c:pt>
              </c:strCache>
            </c:strRef>
          </c:cat>
          <c:val>
            <c:numRef>
              <c:f>'[Диаграмма в Microsoft Office Word]Sheet1'!$B$2:$F$2</c:f>
              <c:numCache>
                <c:formatCode>General</c:formatCode>
                <c:ptCount val="5"/>
                <c:pt idx="0">
                  <c:v>75</c:v>
                </c:pt>
                <c:pt idx="1">
                  <c:v>62</c:v>
                </c:pt>
                <c:pt idx="2">
                  <c:v>48</c:v>
                </c:pt>
                <c:pt idx="3">
                  <c:v>32</c:v>
                </c:pt>
                <c:pt idx="4">
                  <c:v>17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hape val="box"/>
        <c:axId val="88591360"/>
        <c:axId val="88802048"/>
        <c:axId val="0"/>
      </c:bar3DChart>
      <c:catAx>
        <c:axId val="88591360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88802048"/>
        <c:crosses val="autoZero"/>
        <c:auto val="1"/>
        <c:lblAlgn val="ctr"/>
        <c:lblOffset val="100"/>
        <c:noMultiLvlLbl val="1"/>
      </c:catAx>
      <c:valAx>
        <c:axId val="88802048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88591360"/>
        <c:crosses val="autoZero"/>
        <c:crossBetween val="between"/>
      </c:valAx>
    </c:plotArea>
    <c:legend>
      <c:legendPos val="r"/>
      <c:layout/>
      <c:overlay val="1"/>
    </c:legend>
    <c:plotVisOnly val="1"/>
    <c:dispBlanksAs val="gap"/>
    <c:showDLblsOverMax val="1"/>
  </c:chart>
  <c:externalData r:id="rId1">
    <c:autoUpdate val="1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00FF00"/>
                </a:solidFill>
              </a:rPr>
              <a:t>Диаграмма индивидуальных консультаций по категориям семей за 2015год</a:t>
            </a:r>
          </a:p>
        </c:rich>
      </c:tx>
      <c:layout>
        <c:manualLayout>
          <c:xMode val="edge"/>
          <c:yMode val="edge"/>
          <c:x val="0.13445783132530156"/>
          <c:y val="0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452488687782798E-2"/>
          <c:y val="0.30100000000000032"/>
          <c:w val="0.93778280542986425"/>
          <c:h val="0.425387576552932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консультации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1">
                      <a:tint val="98000"/>
                      <a:lumMod val="114000"/>
                    </a:schemeClr>
                  </a:gs>
                  <a:gs pos="100000">
                    <a:schemeClr val="accent1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tint val="98000"/>
                      <a:lumMod val="114000"/>
                    </a:schemeClr>
                  </a:gs>
                  <a:gs pos="100000">
                    <a:schemeClr val="accent2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2"/>
            <c:spPr>
              <a:gradFill rotWithShape="1">
                <a:gsLst>
                  <a:gs pos="0">
                    <a:schemeClr val="accent3">
                      <a:tint val="98000"/>
                      <a:lumMod val="114000"/>
                    </a:schemeClr>
                  </a:gs>
                  <a:gs pos="100000">
                    <a:schemeClr val="accent3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3"/>
            <c:spPr>
              <a:gradFill rotWithShape="1">
                <a:gsLst>
                  <a:gs pos="0">
                    <a:schemeClr val="accent4">
                      <a:tint val="98000"/>
                      <a:lumMod val="114000"/>
                    </a:schemeClr>
                  </a:gs>
                  <a:gs pos="100000">
                    <a:schemeClr val="accent4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Семьи под первичной профилактикой</c:v>
                </c:pt>
                <c:pt idx="1">
                  <c:v>неблагополучные семьи</c:v>
                </c:pt>
                <c:pt idx="2">
                  <c:v>Семьи взрослых инвалидов</c:v>
                </c:pt>
                <c:pt idx="3">
                  <c:v>Семьи с детьми инвалидами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862</c:v>
                </c:pt>
                <c:pt idx="1">
                  <c:v>102</c:v>
                </c:pt>
                <c:pt idx="2">
                  <c:v>162</c:v>
                </c:pt>
                <c:pt idx="3">
                  <c:v>287</c:v>
                </c:pt>
              </c:numCache>
            </c:numRef>
          </c:val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522243717728777"/>
          <c:y val="0.73132269749564704"/>
          <c:w val="0.46467058892919288"/>
          <c:h val="0.2600821565492302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2FE82-9DC5-4620-A7A1-136646CD0F5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599D64D-FD19-4F44-A803-10FEA1ABDC07}">
      <dgm:prSet/>
      <dgm:spPr/>
      <dgm:t>
        <a:bodyPr/>
        <a:lstStyle/>
        <a:p>
          <a:pPr rtl="0"/>
          <a:r>
            <a:rPr lang="ru-RU" b="1" dirty="0" smtClean="0"/>
            <a:t>2015 год</a:t>
          </a:r>
          <a:endParaRPr lang="ru-RU" dirty="0"/>
        </a:p>
      </dgm:t>
    </dgm:pt>
    <dgm:pt modelId="{DA390004-0D1F-49E5-A0BB-3BC81D541AEB}" type="parTrans" cxnId="{581A0F14-3FE9-42B2-97B1-2158B57C846C}">
      <dgm:prSet/>
      <dgm:spPr/>
      <dgm:t>
        <a:bodyPr/>
        <a:lstStyle/>
        <a:p>
          <a:endParaRPr lang="ru-RU"/>
        </a:p>
      </dgm:t>
    </dgm:pt>
    <dgm:pt modelId="{F22D6B8F-CB07-49E4-92C0-D3FD82BEBCFC}" type="sibTrans" cxnId="{581A0F14-3FE9-42B2-97B1-2158B57C846C}">
      <dgm:prSet/>
      <dgm:spPr/>
      <dgm:t>
        <a:bodyPr/>
        <a:lstStyle/>
        <a:p>
          <a:endParaRPr lang="ru-RU"/>
        </a:p>
      </dgm:t>
    </dgm:pt>
    <dgm:pt modelId="{067FCB31-13CF-4E74-9689-B63EECB63150}" type="pres">
      <dgm:prSet presAssocID="{0FA2FE82-9DC5-4620-A7A1-136646CD0F5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DE4EEC-F12B-43B9-8D24-98CB3337FDFD}" type="pres">
      <dgm:prSet presAssocID="{F599D64D-FD19-4F44-A803-10FEA1ABDC07}" presName="circle1" presStyleLbl="node1" presStyleIdx="0" presStyleCnt="1"/>
      <dgm:spPr/>
    </dgm:pt>
    <dgm:pt modelId="{683998FE-906A-4B29-BEAD-A637DE91BB57}" type="pres">
      <dgm:prSet presAssocID="{F599D64D-FD19-4F44-A803-10FEA1ABDC07}" presName="space" presStyleCnt="0"/>
      <dgm:spPr/>
    </dgm:pt>
    <dgm:pt modelId="{AC7890B3-2781-4070-9885-2B9C439E63E3}" type="pres">
      <dgm:prSet presAssocID="{F599D64D-FD19-4F44-A803-10FEA1ABDC07}" presName="rect1" presStyleLbl="alignAcc1" presStyleIdx="0" presStyleCnt="1"/>
      <dgm:spPr/>
      <dgm:t>
        <a:bodyPr/>
        <a:lstStyle/>
        <a:p>
          <a:endParaRPr lang="ru-RU"/>
        </a:p>
      </dgm:t>
    </dgm:pt>
    <dgm:pt modelId="{B35FBDBD-1822-481F-A90F-10E930A280FC}" type="pres">
      <dgm:prSet presAssocID="{F599D64D-FD19-4F44-A803-10FEA1ABDC0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A4E60F-C28D-4C5C-992D-61942EFBDE81}" type="presOf" srcId="{0FA2FE82-9DC5-4620-A7A1-136646CD0F53}" destId="{067FCB31-13CF-4E74-9689-B63EECB63150}" srcOrd="0" destOrd="0" presId="urn:microsoft.com/office/officeart/2005/8/layout/target3"/>
    <dgm:cxn modelId="{38617391-2EF5-4BDD-B59F-4EA729A5A51A}" type="presOf" srcId="{F599D64D-FD19-4F44-A803-10FEA1ABDC07}" destId="{B35FBDBD-1822-481F-A90F-10E930A280FC}" srcOrd="1" destOrd="0" presId="urn:microsoft.com/office/officeart/2005/8/layout/target3"/>
    <dgm:cxn modelId="{581A0F14-3FE9-42B2-97B1-2158B57C846C}" srcId="{0FA2FE82-9DC5-4620-A7A1-136646CD0F53}" destId="{F599D64D-FD19-4F44-A803-10FEA1ABDC07}" srcOrd="0" destOrd="0" parTransId="{DA390004-0D1F-49E5-A0BB-3BC81D541AEB}" sibTransId="{F22D6B8F-CB07-49E4-92C0-D3FD82BEBCFC}"/>
    <dgm:cxn modelId="{D12A4BC9-14DA-4FD2-909C-B0EBDF1D606F}" type="presOf" srcId="{F599D64D-FD19-4F44-A803-10FEA1ABDC07}" destId="{AC7890B3-2781-4070-9885-2B9C439E63E3}" srcOrd="0" destOrd="0" presId="urn:microsoft.com/office/officeart/2005/8/layout/target3"/>
    <dgm:cxn modelId="{4DB1AEC0-5D73-4CCC-BD38-4FDD6353DCB2}" type="presParOf" srcId="{067FCB31-13CF-4E74-9689-B63EECB63150}" destId="{0EDE4EEC-F12B-43B9-8D24-98CB3337FDFD}" srcOrd="0" destOrd="0" presId="urn:microsoft.com/office/officeart/2005/8/layout/target3"/>
    <dgm:cxn modelId="{F9EBAA52-7E28-44AE-AB0E-602150D339BD}" type="presParOf" srcId="{067FCB31-13CF-4E74-9689-B63EECB63150}" destId="{683998FE-906A-4B29-BEAD-A637DE91BB57}" srcOrd="1" destOrd="0" presId="urn:microsoft.com/office/officeart/2005/8/layout/target3"/>
    <dgm:cxn modelId="{EAE91EEE-67EF-4915-B62D-3A59FCA05F3F}" type="presParOf" srcId="{067FCB31-13CF-4E74-9689-B63EECB63150}" destId="{AC7890B3-2781-4070-9885-2B9C439E63E3}" srcOrd="2" destOrd="0" presId="urn:microsoft.com/office/officeart/2005/8/layout/target3"/>
    <dgm:cxn modelId="{A305D3D6-8000-44AA-90AB-6E35D8A9C5C6}" type="presParOf" srcId="{067FCB31-13CF-4E74-9689-B63EECB63150}" destId="{B35FBDBD-1822-481F-A90F-10E930A280FC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B6A526-16A2-43BD-9ACA-DE16933CF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E1C44CF-8DEB-4589-A091-0ABDA136EEE4}">
      <dgm:prSet custT="1"/>
      <dgm:spPr/>
      <dgm:t>
        <a:bodyPr/>
        <a:lstStyle/>
        <a:p>
          <a:pPr rtl="0"/>
          <a:r>
            <a:rPr lang="ru-RU" sz="1100" b="1" i="0" dirty="0" smtClean="0">
              <a:solidFill>
                <a:schemeClr val="bg1"/>
              </a:solidFill>
            </a:rPr>
            <a:t>организация комплексной деятельности отделения, направленной на укрепление статуса семьи, на профилактику семейного неблагополучия, социального сиротства, профилактику безнадзорности и правонарушений несовершеннолетних; </a:t>
          </a:r>
          <a:endParaRPr lang="ru-RU" sz="1100" b="1" dirty="0">
            <a:solidFill>
              <a:schemeClr val="bg1"/>
            </a:solidFill>
          </a:endParaRPr>
        </a:p>
      </dgm:t>
    </dgm:pt>
    <dgm:pt modelId="{74E7E712-C9EE-469A-84B4-91F7E2C2B8FA}" type="parTrans" cxnId="{EFDB981C-A6F2-4F1E-945B-45A431BA7515}">
      <dgm:prSet/>
      <dgm:spPr/>
      <dgm:t>
        <a:bodyPr/>
        <a:lstStyle/>
        <a:p>
          <a:endParaRPr lang="ru-RU"/>
        </a:p>
      </dgm:t>
    </dgm:pt>
    <dgm:pt modelId="{69F7BDA9-5A52-44F7-B03B-ACAF5D8742D9}" type="sibTrans" cxnId="{EFDB981C-A6F2-4F1E-945B-45A431BA7515}">
      <dgm:prSet/>
      <dgm:spPr/>
      <dgm:t>
        <a:bodyPr/>
        <a:lstStyle/>
        <a:p>
          <a:endParaRPr lang="ru-RU"/>
        </a:p>
      </dgm:t>
    </dgm:pt>
    <dgm:pt modelId="{6536B289-1FB2-4E2C-9DD8-12047D8D2FA4}">
      <dgm:prSet custT="1"/>
      <dgm:spPr/>
      <dgm:t>
        <a:bodyPr/>
        <a:lstStyle/>
        <a:p>
          <a:pPr rtl="0"/>
          <a:r>
            <a:rPr lang="ru-RU" sz="1200" b="1" i="0" dirty="0" smtClean="0">
              <a:solidFill>
                <a:schemeClr val="bg1"/>
              </a:solidFill>
            </a:rPr>
            <a:t>расширение и систематизация различных видов психолого-педагогической  помощи получателям социальных услуг;</a:t>
          </a:r>
          <a:endParaRPr lang="ru-RU" sz="1200" b="1" dirty="0">
            <a:solidFill>
              <a:schemeClr val="bg1"/>
            </a:solidFill>
          </a:endParaRPr>
        </a:p>
      </dgm:t>
    </dgm:pt>
    <dgm:pt modelId="{06D7CEAE-C08F-4C1D-ADEE-87E7045F24E9}" type="parTrans" cxnId="{0883DF3E-B84C-4751-BDD7-93EA7BDBBBA2}">
      <dgm:prSet/>
      <dgm:spPr/>
      <dgm:t>
        <a:bodyPr/>
        <a:lstStyle/>
        <a:p>
          <a:endParaRPr lang="ru-RU"/>
        </a:p>
      </dgm:t>
    </dgm:pt>
    <dgm:pt modelId="{BB67415C-C415-4036-A369-9DDC6AA75E8E}" type="sibTrans" cxnId="{0883DF3E-B84C-4751-BDD7-93EA7BDBBBA2}">
      <dgm:prSet/>
      <dgm:spPr/>
      <dgm:t>
        <a:bodyPr/>
        <a:lstStyle/>
        <a:p>
          <a:endParaRPr lang="ru-RU"/>
        </a:p>
      </dgm:t>
    </dgm:pt>
    <dgm:pt modelId="{D2DF5853-5920-4415-AF32-416416E455F4}">
      <dgm:prSet custT="1"/>
      <dgm:spPr/>
      <dgm:t>
        <a:bodyPr/>
        <a:lstStyle/>
        <a:p>
          <a:pPr rtl="0"/>
          <a:r>
            <a:rPr lang="ru-RU" sz="1200" b="1" i="0" dirty="0" smtClean="0">
              <a:solidFill>
                <a:schemeClr val="bg1"/>
              </a:solidFill>
            </a:rPr>
            <a:t>комплексное исследование и поиск путей решения проблем социально-неблагополучных семей, обуславливающих нарушения во взаимодействии членов семьи между собой и отклонения состояний психологического здоровья взрослых и детей в составе семьи;</a:t>
          </a:r>
          <a:endParaRPr lang="ru-RU" sz="1200" b="1" dirty="0">
            <a:solidFill>
              <a:schemeClr val="bg1"/>
            </a:solidFill>
          </a:endParaRPr>
        </a:p>
      </dgm:t>
    </dgm:pt>
    <dgm:pt modelId="{C1AE1BC3-7B34-463E-8A23-D2B4E45D5570}" type="parTrans" cxnId="{4FA7CEDE-0F03-48B4-87B2-1E178F4B158D}">
      <dgm:prSet/>
      <dgm:spPr/>
      <dgm:t>
        <a:bodyPr/>
        <a:lstStyle/>
        <a:p>
          <a:endParaRPr lang="ru-RU"/>
        </a:p>
      </dgm:t>
    </dgm:pt>
    <dgm:pt modelId="{4D9FFD00-D08F-49E1-91CD-EE1185871711}" type="sibTrans" cxnId="{4FA7CEDE-0F03-48B4-87B2-1E178F4B158D}">
      <dgm:prSet/>
      <dgm:spPr/>
      <dgm:t>
        <a:bodyPr/>
        <a:lstStyle/>
        <a:p>
          <a:endParaRPr lang="ru-RU"/>
        </a:p>
      </dgm:t>
    </dgm:pt>
    <dgm:pt modelId="{2A4ED193-62E4-4E4E-BDD2-23F106681EFD}">
      <dgm:prSet custT="1"/>
      <dgm:spPr/>
      <dgm:t>
        <a:bodyPr/>
        <a:lstStyle/>
        <a:p>
          <a:pPr rtl="0"/>
          <a:r>
            <a:rPr lang="ru-RU" sz="1200" b="1" i="0" dirty="0" smtClean="0">
              <a:solidFill>
                <a:schemeClr val="bg1"/>
              </a:solidFill>
            </a:rPr>
            <a:t>организация коррекционно-развивающей индивидуальной, групповой и семейной работы с получателями социальных услуг;</a:t>
          </a:r>
          <a:endParaRPr lang="ru-RU" sz="1200" b="1" dirty="0">
            <a:solidFill>
              <a:schemeClr val="bg1"/>
            </a:solidFill>
          </a:endParaRPr>
        </a:p>
      </dgm:t>
    </dgm:pt>
    <dgm:pt modelId="{462F1C38-A9DF-465E-8C81-9A5F8F465294}" type="parTrans" cxnId="{4177E5AE-F0D3-4857-BF90-25FC6CDC3E95}">
      <dgm:prSet/>
      <dgm:spPr/>
      <dgm:t>
        <a:bodyPr/>
        <a:lstStyle/>
        <a:p>
          <a:endParaRPr lang="ru-RU"/>
        </a:p>
      </dgm:t>
    </dgm:pt>
    <dgm:pt modelId="{C7C782AC-F3A0-42BC-A436-F1F01ED99640}" type="sibTrans" cxnId="{4177E5AE-F0D3-4857-BF90-25FC6CDC3E95}">
      <dgm:prSet/>
      <dgm:spPr/>
      <dgm:t>
        <a:bodyPr/>
        <a:lstStyle/>
        <a:p>
          <a:endParaRPr lang="ru-RU"/>
        </a:p>
      </dgm:t>
    </dgm:pt>
    <dgm:pt modelId="{4A8BD01F-1961-42ED-A7AE-2259CD8BB5CE}">
      <dgm:prSet custT="1"/>
      <dgm:spPr/>
      <dgm:t>
        <a:bodyPr/>
        <a:lstStyle/>
        <a:p>
          <a:pPr rtl="0"/>
          <a:r>
            <a:rPr lang="ru-RU" sz="1200" b="1" i="0" dirty="0" smtClean="0">
              <a:solidFill>
                <a:schemeClr val="bg1"/>
              </a:solidFill>
            </a:rPr>
            <a:t>организация работы отделения по сохранению физического, психического и репродуктивного здоровья детей и подростков через развитие добровольческого (волонтерского) движения  молодежи, нацеленного на  повышение мотивации молодых людей к здоровым потребностям,  на пропаганду здорового образа жизни и семейных ценностей, профилактику зависимостей в подростковой и молодежной среде на территории </a:t>
          </a:r>
          <a:r>
            <a:rPr lang="ru-RU" sz="1200" b="1" i="0" dirty="0" err="1" smtClean="0">
              <a:solidFill>
                <a:schemeClr val="bg1"/>
              </a:solidFill>
            </a:rPr>
            <a:t>Усть-Таркского</a:t>
          </a:r>
          <a:r>
            <a:rPr lang="ru-RU" sz="1200" b="1" i="0" dirty="0" smtClean="0">
              <a:solidFill>
                <a:schemeClr val="bg1"/>
              </a:solidFill>
            </a:rPr>
            <a:t> района; </a:t>
          </a:r>
          <a:endParaRPr lang="ru-RU" sz="1200" b="1" dirty="0">
            <a:solidFill>
              <a:schemeClr val="bg1"/>
            </a:solidFill>
          </a:endParaRPr>
        </a:p>
      </dgm:t>
    </dgm:pt>
    <dgm:pt modelId="{D278E9CC-B40C-4B6C-9BDA-8C6257B1A262}" type="parTrans" cxnId="{F8F26E1A-83CA-42F8-A8DD-63E4EED2B0B2}">
      <dgm:prSet/>
      <dgm:spPr/>
      <dgm:t>
        <a:bodyPr/>
        <a:lstStyle/>
        <a:p>
          <a:endParaRPr lang="ru-RU"/>
        </a:p>
      </dgm:t>
    </dgm:pt>
    <dgm:pt modelId="{C0D797EE-0067-4030-9A22-653A45EB32C1}" type="sibTrans" cxnId="{F8F26E1A-83CA-42F8-A8DD-63E4EED2B0B2}">
      <dgm:prSet/>
      <dgm:spPr/>
      <dgm:t>
        <a:bodyPr/>
        <a:lstStyle/>
        <a:p>
          <a:endParaRPr lang="ru-RU"/>
        </a:p>
      </dgm:t>
    </dgm:pt>
    <dgm:pt modelId="{991140CA-4013-4C87-A600-908574F1743E}">
      <dgm:prSet custT="1"/>
      <dgm:spPr/>
      <dgm:t>
        <a:bodyPr/>
        <a:lstStyle/>
        <a:p>
          <a:pPr rtl="0"/>
          <a:r>
            <a:rPr lang="ru-RU" sz="1200" b="1" i="0" dirty="0" smtClean="0">
              <a:solidFill>
                <a:schemeClr val="bg1"/>
              </a:solidFill>
            </a:rPr>
            <a:t>социально-психологическая реабилитация детей-инвалидов; поддержание психологической стабильности семей, имеющих детей с ограниченными возможностями;</a:t>
          </a:r>
          <a:endParaRPr lang="ru-RU" sz="1200" b="1" dirty="0">
            <a:solidFill>
              <a:schemeClr val="bg1"/>
            </a:solidFill>
          </a:endParaRPr>
        </a:p>
      </dgm:t>
    </dgm:pt>
    <dgm:pt modelId="{595097EB-E44F-46F7-94E5-EBD67EF115B4}" type="parTrans" cxnId="{B6F6992F-7D76-47D9-8FA1-D247C6C2809A}">
      <dgm:prSet/>
      <dgm:spPr/>
      <dgm:t>
        <a:bodyPr/>
        <a:lstStyle/>
        <a:p>
          <a:endParaRPr lang="ru-RU"/>
        </a:p>
      </dgm:t>
    </dgm:pt>
    <dgm:pt modelId="{03B4A598-EEEF-440A-960A-5AF199B7F473}" type="sibTrans" cxnId="{B6F6992F-7D76-47D9-8FA1-D247C6C2809A}">
      <dgm:prSet/>
      <dgm:spPr/>
      <dgm:t>
        <a:bodyPr/>
        <a:lstStyle/>
        <a:p>
          <a:endParaRPr lang="ru-RU"/>
        </a:p>
      </dgm:t>
    </dgm:pt>
    <dgm:pt modelId="{249812F8-5583-4F1C-A00B-C7D1ABB496DF}" type="pres">
      <dgm:prSet presAssocID="{33B6A526-16A2-43BD-9ACA-DE16933CF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680E4A-4DA7-4A23-ADBE-20AE9605B295}" type="pres">
      <dgm:prSet presAssocID="{0E1C44CF-8DEB-4589-A091-0ABDA136EEE4}" presName="parentText" presStyleLbl="node1" presStyleIdx="0" presStyleCnt="6" custLinFactNeighborY="-964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78BFE9-CAD9-4CDC-B9CD-E348E53D4427}" type="pres">
      <dgm:prSet presAssocID="{69F7BDA9-5A52-44F7-B03B-ACAF5D8742D9}" presName="spacer" presStyleCnt="0"/>
      <dgm:spPr/>
    </dgm:pt>
    <dgm:pt modelId="{10A0C775-A0DB-4EFF-BBED-0D6436BDFA22}" type="pres">
      <dgm:prSet presAssocID="{6536B289-1FB2-4E2C-9DD8-12047D8D2FA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9D07E-6D41-4899-B3B6-9906FF04BAFD}" type="pres">
      <dgm:prSet presAssocID="{BB67415C-C415-4036-A369-9DDC6AA75E8E}" presName="spacer" presStyleCnt="0"/>
      <dgm:spPr/>
    </dgm:pt>
    <dgm:pt modelId="{2D4E7CEA-D163-4AF4-BA3B-4A1658CBCE7E}" type="pres">
      <dgm:prSet presAssocID="{D2DF5853-5920-4415-AF32-416416E455F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55F2C-AF7E-4E86-B8F6-A933939EE452}" type="pres">
      <dgm:prSet presAssocID="{4D9FFD00-D08F-49E1-91CD-EE1185871711}" presName="spacer" presStyleCnt="0"/>
      <dgm:spPr/>
    </dgm:pt>
    <dgm:pt modelId="{09EC8098-A081-42EA-A7A1-99E338B7EE90}" type="pres">
      <dgm:prSet presAssocID="{2A4ED193-62E4-4E4E-BDD2-23F106681EFD}" presName="parentText" presStyleLbl="node1" presStyleIdx="3" presStyleCnt="6" custLinFactY="-2581" custLinFactNeighborX="-3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E6E7B-A3FE-403D-922D-0C56F933B2E1}" type="pres">
      <dgm:prSet presAssocID="{C7C782AC-F3A0-42BC-A436-F1F01ED99640}" presName="spacer" presStyleCnt="0"/>
      <dgm:spPr/>
    </dgm:pt>
    <dgm:pt modelId="{7B33D187-92D6-40DA-8DD4-A984217D173B}" type="pres">
      <dgm:prSet presAssocID="{4A8BD01F-1961-42ED-A7AE-2259CD8BB5C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2F1C7-6396-4CE4-A324-A3A69CFF0AC6}" type="pres">
      <dgm:prSet presAssocID="{C0D797EE-0067-4030-9A22-653A45EB32C1}" presName="spacer" presStyleCnt="0"/>
      <dgm:spPr/>
    </dgm:pt>
    <dgm:pt modelId="{8AC37F0E-6BDB-45EC-8A36-9DC8A86E5554}" type="pres">
      <dgm:prSet presAssocID="{991140CA-4013-4C87-A600-908574F1743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E9CC77-763D-4F28-94B1-3C7891D1B8B0}" type="presOf" srcId="{0E1C44CF-8DEB-4589-A091-0ABDA136EEE4}" destId="{57680E4A-4DA7-4A23-ADBE-20AE9605B295}" srcOrd="0" destOrd="0" presId="urn:microsoft.com/office/officeart/2005/8/layout/vList2"/>
    <dgm:cxn modelId="{FCCE2895-4302-409E-8383-F64B233E85BE}" type="presOf" srcId="{4A8BD01F-1961-42ED-A7AE-2259CD8BB5CE}" destId="{7B33D187-92D6-40DA-8DD4-A984217D173B}" srcOrd="0" destOrd="0" presId="urn:microsoft.com/office/officeart/2005/8/layout/vList2"/>
    <dgm:cxn modelId="{D5745A72-8853-4FDD-AA6A-24554ABD019A}" type="presOf" srcId="{991140CA-4013-4C87-A600-908574F1743E}" destId="{8AC37F0E-6BDB-45EC-8A36-9DC8A86E5554}" srcOrd="0" destOrd="0" presId="urn:microsoft.com/office/officeart/2005/8/layout/vList2"/>
    <dgm:cxn modelId="{4177E5AE-F0D3-4857-BF90-25FC6CDC3E95}" srcId="{33B6A526-16A2-43BD-9ACA-DE16933CF858}" destId="{2A4ED193-62E4-4E4E-BDD2-23F106681EFD}" srcOrd="3" destOrd="0" parTransId="{462F1C38-A9DF-465E-8C81-9A5F8F465294}" sibTransId="{C7C782AC-F3A0-42BC-A436-F1F01ED99640}"/>
    <dgm:cxn modelId="{EFDB981C-A6F2-4F1E-945B-45A431BA7515}" srcId="{33B6A526-16A2-43BD-9ACA-DE16933CF858}" destId="{0E1C44CF-8DEB-4589-A091-0ABDA136EEE4}" srcOrd="0" destOrd="0" parTransId="{74E7E712-C9EE-469A-84B4-91F7E2C2B8FA}" sibTransId="{69F7BDA9-5A52-44F7-B03B-ACAF5D8742D9}"/>
    <dgm:cxn modelId="{F8F26E1A-83CA-42F8-A8DD-63E4EED2B0B2}" srcId="{33B6A526-16A2-43BD-9ACA-DE16933CF858}" destId="{4A8BD01F-1961-42ED-A7AE-2259CD8BB5CE}" srcOrd="4" destOrd="0" parTransId="{D278E9CC-B40C-4B6C-9BDA-8C6257B1A262}" sibTransId="{C0D797EE-0067-4030-9A22-653A45EB32C1}"/>
    <dgm:cxn modelId="{225EDA35-BBBA-4DF8-8563-42F19EC96214}" type="presOf" srcId="{33B6A526-16A2-43BD-9ACA-DE16933CF858}" destId="{249812F8-5583-4F1C-A00B-C7D1ABB496DF}" srcOrd="0" destOrd="0" presId="urn:microsoft.com/office/officeart/2005/8/layout/vList2"/>
    <dgm:cxn modelId="{0883DF3E-B84C-4751-BDD7-93EA7BDBBBA2}" srcId="{33B6A526-16A2-43BD-9ACA-DE16933CF858}" destId="{6536B289-1FB2-4E2C-9DD8-12047D8D2FA4}" srcOrd="1" destOrd="0" parTransId="{06D7CEAE-C08F-4C1D-ADEE-87E7045F24E9}" sibTransId="{BB67415C-C415-4036-A369-9DDC6AA75E8E}"/>
    <dgm:cxn modelId="{01C5FFE5-12FC-46A4-8D98-8CD9C289D9BA}" type="presOf" srcId="{D2DF5853-5920-4415-AF32-416416E455F4}" destId="{2D4E7CEA-D163-4AF4-BA3B-4A1658CBCE7E}" srcOrd="0" destOrd="0" presId="urn:microsoft.com/office/officeart/2005/8/layout/vList2"/>
    <dgm:cxn modelId="{4FA7CEDE-0F03-48B4-87B2-1E178F4B158D}" srcId="{33B6A526-16A2-43BD-9ACA-DE16933CF858}" destId="{D2DF5853-5920-4415-AF32-416416E455F4}" srcOrd="2" destOrd="0" parTransId="{C1AE1BC3-7B34-463E-8A23-D2B4E45D5570}" sibTransId="{4D9FFD00-D08F-49E1-91CD-EE1185871711}"/>
    <dgm:cxn modelId="{B6F6992F-7D76-47D9-8FA1-D247C6C2809A}" srcId="{33B6A526-16A2-43BD-9ACA-DE16933CF858}" destId="{991140CA-4013-4C87-A600-908574F1743E}" srcOrd="5" destOrd="0" parTransId="{595097EB-E44F-46F7-94E5-EBD67EF115B4}" sibTransId="{03B4A598-EEEF-440A-960A-5AF199B7F473}"/>
    <dgm:cxn modelId="{8BAAB3CD-02AE-413B-B39A-B8F0ACCFB080}" type="presOf" srcId="{6536B289-1FB2-4E2C-9DD8-12047D8D2FA4}" destId="{10A0C775-A0DB-4EFF-BBED-0D6436BDFA22}" srcOrd="0" destOrd="0" presId="urn:microsoft.com/office/officeart/2005/8/layout/vList2"/>
    <dgm:cxn modelId="{4CD80FEC-5E20-4C9C-8BEA-96DF79EA750D}" type="presOf" srcId="{2A4ED193-62E4-4E4E-BDD2-23F106681EFD}" destId="{09EC8098-A081-42EA-A7A1-99E338B7EE90}" srcOrd="0" destOrd="0" presId="urn:microsoft.com/office/officeart/2005/8/layout/vList2"/>
    <dgm:cxn modelId="{3C57B883-CA61-4A79-86E4-B30E4745A358}" type="presParOf" srcId="{249812F8-5583-4F1C-A00B-C7D1ABB496DF}" destId="{57680E4A-4DA7-4A23-ADBE-20AE9605B295}" srcOrd="0" destOrd="0" presId="urn:microsoft.com/office/officeart/2005/8/layout/vList2"/>
    <dgm:cxn modelId="{69507970-D0FD-4C6E-AFD0-D39084715138}" type="presParOf" srcId="{249812F8-5583-4F1C-A00B-C7D1ABB496DF}" destId="{4D78BFE9-CAD9-4CDC-B9CD-E348E53D4427}" srcOrd="1" destOrd="0" presId="urn:microsoft.com/office/officeart/2005/8/layout/vList2"/>
    <dgm:cxn modelId="{FB97B34B-974C-4720-9BC5-3A8F44EE4E25}" type="presParOf" srcId="{249812F8-5583-4F1C-A00B-C7D1ABB496DF}" destId="{10A0C775-A0DB-4EFF-BBED-0D6436BDFA22}" srcOrd="2" destOrd="0" presId="urn:microsoft.com/office/officeart/2005/8/layout/vList2"/>
    <dgm:cxn modelId="{CAE1C228-A27F-4023-8F8B-3DF3C89C2457}" type="presParOf" srcId="{249812F8-5583-4F1C-A00B-C7D1ABB496DF}" destId="{8739D07E-6D41-4899-B3B6-9906FF04BAFD}" srcOrd="3" destOrd="0" presId="urn:microsoft.com/office/officeart/2005/8/layout/vList2"/>
    <dgm:cxn modelId="{8320E6F7-9895-448D-8A97-C583A34BFF3D}" type="presParOf" srcId="{249812F8-5583-4F1C-A00B-C7D1ABB496DF}" destId="{2D4E7CEA-D163-4AF4-BA3B-4A1658CBCE7E}" srcOrd="4" destOrd="0" presId="urn:microsoft.com/office/officeart/2005/8/layout/vList2"/>
    <dgm:cxn modelId="{9CA72EDE-C7CC-48AD-90AF-D60E89548D7A}" type="presParOf" srcId="{249812F8-5583-4F1C-A00B-C7D1ABB496DF}" destId="{C1B55F2C-AF7E-4E86-B8F6-A933939EE452}" srcOrd="5" destOrd="0" presId="urn:microsoft.com/office/officeart/2005/8/layout/vList2"/>
    <dgm:cxn modelId="{F50482FC-43BF-4EAE-B142-8758CBAF0F9E}" type="presParOf" srcId="{249812F8-5583-4F1C-A00B-C7D1ABB496DF}" destId="{09EC8098-A081-42EA-A7A1-99E338B7EE90}" srcOrd="6" destOrd="0" presId="urn:microsoft.com/office/officeart/2005/8/layout/vList2"/>
    <dgm:cxn modelId="{EF1B1E18-AEA4-4766-BFD5-B189DBD22DC6}" type="presParOf" srcId="{249812F8-5583-4F1C-A00B-C7D1ABB496DF}" destId="{6E5E6E7B-A3FE-403D-922D-0C56F933B2E1}" srcOrd="7" destOrd="0" presId="urn:microsoft.com/office/officeart/2005/8/layout/vList2"/>
    <dgm:cxn modelId="{12BAD0C2-EB19-4672-B8F3-41774A0D720B}" type="presParOf" srcId="{249812F8-5583-4F1C-A00B-C7D1ABB496DF}" destId="{7B33D187-92D6-40DA-8DD4-A984217D173B}" srcOrd="8" destOrd="0" presId="urn:microsoft.com/office/officeart/2005/8/layout/vList2"/>
    <dgm:cxn modelId="{5FA626C0-352E-4E20-9F57-A7813AF32040}" type="presParOf" srcId="{249812F8-5583-4F1C-A00B-C7D1ABB496DF}" destId="{8BE2F1C7-6396-4CE4-A324-A3A69CFF0AC6}" srcOrd="9" destOrd="0" presId="urn:microsoft.com/office/officeart/2005/8/layout/vList2"/>
    <dgm:cxn modelId="{DE82ED55-EC35-402F-B612-F40C10B23742}" type="presParOf" srcId="{249812F8-5583-4F1C-A00B-C7D1ABB496DF}" destId="{8AC37F0E-6BDB-45EC-8A36-9DC8A86E555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8F4DD6-6FFC-4340-B789-767073709E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3451E8D-8D13-4E2D-B2F2-46033170D11B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оказание помощи семьям в профилактике и преодолении  внутрисемейных конфликтов, посттравматических расстройств, в том числе психологических травм у ребенка, полученных вследствие пережитых чрезвычайных ситуаций или наличии суицидальных намерений, нормализация межличностных отношений в семье;</a:t>
          </a:r>
          <a:endParaRPr lang="ru-RU" sz="1200" b="1" dirty="0">
            <a:solidFill>
              <a:schemeClr val="bg1"/>
            </a:solidFill>
          </a:endParaRPr>
        </a:p>
      </dgm:t>
    </dgm:pt>
    <dgm:pt modelId="{43A22603-1004-407F-80DD-D5F31553FE1C}" type="parTrans" cxnId="{2D6A96BA-BE7E-497C-841E-0FFF4028E174}">
      <dgm:prSet/>
      <dgm:spPr/>
      <dgm:t>
        <a:bodyPr/>
        <a:lstStyle/>
        <a:p>
          <a:endParaRPr lang="ru-RU"/>
        </a:p>
      </dgm:t>
    </dgm:pt>
    <dgm:pt modelId="{4F61084B-507A-4C2F-BF2E-E8EC143CBBEB}" type="sibTrans" cxnId="{2D6A96BA-BE7E-497C-841E-0FFF4028E174}">
      <dgm:prSet/>
      <dgm:spPr/>
      <dgm:t>
        <a:bodyPr/>
        <a:lstStyle/>
        <a:p>
          <a:endParaRPr lang="ru-RU"/>
        </a:p>
      </dgm:t>
    </dgm:pt>
    <dgm:pt modelId="{32998BE3-887A-405E-8824-DAE03D52FD65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поиск новых форм работы с семьёй, с родительской общественностью, способствующих повышению педагогической культуры родителей, их психолого-педагогической компетентности в семейном воспитании;</a:t>
          </a:r>
          <a:endParaRPr lang="ru-RU" sz="1200" b="1" dirty="0">
            <a:solidFill>
              <a:schemeClr val="bg1"/>
            </a:solidFill>
          </a:endParaRPr>
        </a:p>
      </dgm:t>
    </dgm:pt>
    <dgm:pt modelId="{223B5C3C-B9A4-4A01-8535-8F6148BCBB93}" type="parTrans" cxnId="{D8D960B9-BE69-4499-8FB2-5C90B568477F}">
      <dgm:prSet/>
      <dgm:spPr/>
      <dgm:t>
        <a:bodyPr/>
        <a:lstStyle/>
        <a:p>
          <a:endParaRPr lang="ru-RU"/>
        </a:p>
      </dgm:t>
    </dgm:pt>
    <dgm:pt modelId="{A1E89858-71A9-44BA-96CD-65700D28DCBC}" type="sibTrans" cxnId="{D8D960B9-BE69-4499-8FB2-5C90B568477F}">
      <dgm:prSet/>
      <dgm:spPr/>
      <dgm:t>
        <a:bodyPr/>
        <a:lstStyle/>
        <a:p>
          <a:endParaRPr lang="ru-RU"/>
        </a:p>
      </dgm:t>
    </dgm:pt>
    <dgm:pt modelId="{5D7FE9C9-112C-4AEC-A7D7-7DB3E4563782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организация работы по профилактике безнадзорности несовершеннолетних, защите их прав, участие в работе по предупреждению алкоголизма, наркомании среди несовершеннолетних;</a:t>
          </a:r>
          <a:endParaRPr lang="ru-RU" sz="1200" b="1" dirty="0">
            <a:solidFill>
              <a:schemeClr val="bg1"/>
            </a:solidFill>
          </a:endParaRPr>
        </a:p>
      </dgm:t>
    </dgm:pt>
    <dgm:pt modelId="{57A936E4-A080-4581-8E00-D6B09706D667}" type="parTrans" cxnId="{5962A4B4-8AE3-4437-9D33-29824C588D62}">
      <dgm:prSet/>
      <dgm:spPr/>
      <dgm:t>
        <a:bodyPr/>
        <a:lstStyle/>
        <a:p>
          <a:endParaRPr lang="ru-RU"/>
        </a:p>
      </dgm:t>
    </dgm:pt>
    <dgm:pt modelId="{0198CF82-1218-4148-AFCB-90C75540AD1F}" type="sibTrans" cxnId="{5962A4B4-8AE3-4437-9D33-29824C588D62}">
      <dgm:prSet/>
      <dgm:spPr/>
      <dgm:t>
        <a:bodyPr/>
        <a:lstStyle/>
        <a:p>
          <a:endParaRPr lang="ru-RU"/>
        </a:p>
      </dgm:t>
    </dgm:pt>
    <dgm:pt modelId="{6635D589-AAD0-41B5-8892-BD982D02AC68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содействие развитию творческих, личностных, духовных и физических ресурсов получателей социальных услуг;</a:t>
          </a:r>
          <a:endParaRPr lang="ru-RU" sz="1200" b="1" dirty="0">
            <a:solidFill>
              <a:schemeClr val="bg1"/>
            </a:solidFill>
          </a:endParaRPr>
        </a:p>
      </dgm:t>
    </dgm:pt>
    <dgm:pt modelId="{76BF9954-342E-46BB-8BA4-895D94233C7F}" type="parTrans" cxnId="{21EA8317-EA93-4933-94DA-792AB9AA4B4D}">
      <dgm:prSet/>
      <dgm:spPr/>
      <dgm:t>
        <a:bodyPr/>
        <a:lstStyle/>
        <a:p>
          <a:endParaRPr lang="ru-RU"/>
        </a:p>
      </dgm:t>
    </dgm:pt>
    <dgm:pt modelId="{E5B95B66-F388-472A-BAF3-717EE611AA63}" type="sibTrans" cxnId="{21EA8317-EA93-4933-94DA-792AB9AA4B4D}">
      <dgm:prSet/>
      <dgm:spPr/>
      <dgm:t>
        <a:bodyPr/>
        <a:lstStyle/>
        <a:p>
          <a:endParaRPr lang="ru-RU"/>
        </a:p>
      </dgm:t>
    </dgm:pt>
    <dgm:pt modelId="{CB71BBDA-F662-4852-97C5-B907894B4856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организация психолого-педагогического просвещение населения;</a:t>
          </a:r>
          <a:endParaRPr lang="ru-RU" sz="1200" b="1" dirty="0">
            <a:solidFill>
              <a:schemeClr val="bg1"/>
            </a:solidFill>
          </a:endParaRPr>
        </a:p>
      </dgm:t>
    </dgm:pt>
    <dgm:pt modelId="{C94DAF70-40A0-4752-B3C0-ADAC288FD366}" type="parTrans" cxnId="{F77C9902-13DB-4491-8913-A538E1BD0C56}">
      <dgm:prSet/>
      <dgm:spPr/>
      <dgm:t>
        <a:bodyPr/>
        <a:lstStyle/>
        <a:p>
          <a:endParaRPr lang="ru-RU"/>
        </a:p>
      </dgm:t>
    </dgm:pt>
    <dgm:pt modelId="{F94ABDE9-EE1F-41F8-A0C0-6442F4263D8C}" type="sibTrans" cxnId="{F77C9902-13DB-4491-8913-A538E1BD0C56}">
      <dgm:prSet/>
      <dgm:spPr/>
      <dgm:t>
        <a:bodyPr/>
        <a:lstStyle/>
        <a:p>
          <a:endParaRPr lang="ru-RU"/>
        </a:p>
      </dgm:t>
    </dgm:pt>
    <dgm:pt modelId="{B467A44B-813D-4AA2-BE9D-9E7DCD8FDC28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организация и проведение различных социально значимых семейных мероприятий;</a:t>
          </a:r>
          <a:endParaRPr lang="ru-RU" sz="1200" b="1" dirty="0">
            <a:solidFill>
              <a:schemeClr val="bg1"/>
            </a:solidFill>
          </a:endParaRPr>
        </a:p>
      </dgm:t>
    </dgm:pt>
    <dgm:pt modelId="{5A352414-F1E0-4006-94ED-0556BFDB46B4}" type="parTrans" cxnId="{64BBC896-B078-4D2B-B00D-A09FA0C655AD}">
      <dgm:prSet/>
      <dgm:spPr/>
      <dgm:t>
        <a:bodyPr/>
        <a:lstStyle/>
        <a:p>
          <a:endParaRPr lang="ru-RU"/>
        </a:p>
      </dgm:t>
    </dgm:pt>
    <dgm:pt modelId="{7A9976EE-B0A1-4AA7-9695-84F9EC29BC36}" type="sibTrans" cxnId="{64BBC896-B078-4D2B-B00D-A09FA0C655AD}">
      <dgm:prSet/>
      <dgm:spPr/>
      <dgm:t>
        <a:bodyPr/>
        <a:lstStyle/>
        <a:p>
          <a:endParaRPr lang="ru-RU"/>
        </a:p>
      </dgm:t>
    </dgm:pt>
    <dgm:pt modelId="{BFA1D570-4E7D-46FB-B4BD-CC4CC0E8831D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организация работы телефона доверия по оказанию экстренной психологической помощи несовершеннолетним и их родителям и законным представителям.</a:t>
          </a:r>
          <a:endParaRPr lang="ru-RU" sz="1200" b="1" dirty="0">
            <a:solidFill>
              <a:schemeClr val="bg1"/>
            </a:solidFill>
          </a:endParaRPr>
        </a:p>
      </dgm:t>
    </dgm:pt>
    <dgm:pt modelId="{0CC6FBCF-6B50-4504-85EC-69094379AF1D}" type="parTrans" cxnId="{DD1353E6-F978-45A8-8AF8-AEE4284DE680}">
      <dgm:prSet/>
      <dgm:spPr/>
      <dgm:t>
        <a:bodyPr/>
        <a:lstStyle/>
        <a:p>
          <a:endParaRPr lang="ru-RU"/>
        </a:p>
      </dgm:t>
    </dgm:pt>
    <dgm:pt modelId="{50F50C51-D992-4F96-9480-20DC3F3C214C}" type="sibTrans" cxnId="{DD1353E6-F978-45A8-8AF8-AEE4284DE680}">
      <dgm:prSet/>
      <dgm:spPr/>
      <dgm:t>
        <a:bodyPr/>
        <a:lstStyle/>
        <a:p>
          <a:endParaRPr lang="ru-RU"/>
        </a:p>
      </dgm:t>
    </dgm:pt>
    <dgm:pt modelId="{B2F48664-2842-4530-A77C-345CAD5E3D22}" type="pres">
      <dgm:prSet presAssocID="{CA8F4DD6-6FFC-4340-B789-767073709E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FD4D0D-F0CD-40C1-8C49-5350A1775034}" type="pres">
      <dgm:prSet presAssocID="{73451E8D-8D13-4E2D-B2F2-46033170D11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C8A1C-B455-469C-9416-03EDBF30A015}" type="pres">
      <dgm:prSet presAssocID="{4F61084B-507A-4C2F-BF2E-E8EC143CBBEB}" presName="spacer" presStyleCnt="0"/>
      <dgm:spPr/>
    </dgm:pt>
    <dgm:pt modelId="{C9D3EABE-0745-4AA2-9897-8F344BB6AA4F}" type="pres">
      <dgm:prSet presAssocID="{32998BE3-887A-405E-8824-DAE03D52FD65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9966B-8778-4100-847D-02ADA66357D8}" type="pres">
      <dgm:prSet presAssocID="{A1E89858-71A9-44BA-96CD-65700D28DCBC}" presName="spacer" presStyleCnt="0"/>
      <dgm:spPr/>
    </dgm:pt>
    <dgm:pt modelId="{90B71035-CE62-48D6-B205-2F5ECCA62A41}" type="pres">
      <dgm:prSet presAssocID="{5D7FE9C9-112C-4AEC-A7D7-7DB3E456378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4B73D-C505-4B72-8DB1-5C3A0BE97EE9}" type="pres">
      <dgm:prSet presAssocID="{0198CF82-1218-4148-AFCB-90C75540AD1F}" presName="spacer" presStyleCnt="0"/>
      <dgm:spPr/>
    </dgm:pt>
    <dgm:pt modelId="{388F7821-5DC1-4FDD-B4B9-C7589FB80DB9}" type="pres">
      <dgm:prSet presAssocID="{6635D589-AAD0-41B5-8892-BD982D02AC6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32F17-05C3-44E8-8690-2E516267EEAC}" type="pres">
      <dgm:prSet presAssocID="{E5B95B66-F388-472A-BAF3-717EE611AA63}" presName="spacer" presStyleCnt="0"/>
      <dgm:spPr/>
    </dgm:pt>
    <dgm:pt modelId="{02BE4538-88F3-4F50-9573-AC7FDC58EDBA}" type="pres">
      <dgm:prSet presAssocID="{CB71BBDA-F662-4852-97C5-B907894B4856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23F4C-D2D7-47B3-ADE2-F8DCC5C6A663}" type="pres">
      <dgm:prSet presAssocID="{F94ABDE9-EE1F-41F8-A0C0-6442F4263D8C}" presName="spacer" presStyleCnt="0"/>
      <dgm:spPr/>
    </dgm:pt>
    <dgm:pt modelId="{53C3E8EF-E051-4F9B-821C-B3EDEC653D6D}" type="pres">
      <dgm:prSet presAssocID="{B467A44B-813D-4AA2-BE9D-9E7DCD8FDC2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E1655-CA82-412C-9364-4AC7C412885D}" type="pres">
      <dgm:prSet presAssocID="{7A9976EE-B0A1-4AA7-9695-84F9EC29BC36}" presName="spacer" presStyleCnt="0"/>
      <dgm:spPr/>
    </dgm:pt>
    <dgm:pt modelId="{C6F3AE7A-A61F-45CA-BE44-B423555423F3}" type="pres">
      <dgm:prSet presAssocID="{BFA1D570-4E7D-46FB-B4BD-CC4CC0E8831D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F09B8A-6803-41E2-9ED0-FE98A94834BB}" type="presOf" srcId="{CA8F4DD6-6FFC-4340-B789-767073709E67}" destId="{B2F48664-2842-4530-A77C-345CAD5E3D22}" srcOrd="0" destOrd="0" presId="urn:microsoft.com/office/officeart/2005/8/layout/vList2"/>
    <dgm:cxn modelId="{5708C301-C465-42F8-BD01-D0ECFB2611F7}" type="presOf" srcId="{5D7FE9C9-112C-4AEC-A7D7-7DB3E4563782}" destId="{90B71035-CE62-48D6-B205-2F5ECCA62A41}" srcOrd="0" destOrd="0" presId="urn:microsoft.com/office/officeart/2005/8/layout/vList2"/>
    <dgm:cxn modelId="{21EA8317-EA93-4933-94DA-792AB9AA4B4D}" srcId="{CA8F4DD6-6FFC-4340-B789-767073709E67}" destId="{6635D589-AAD0-41B5-8892-BD982D02AC68}" srcOrd="3" destOrd="0" parTransId="{76BF9954-342E-46BB-8BA4-895D94233C7F}" sibTransId="{E5B95B66-F388-472A-BAF3-717EE611AA63}"/>
    <dgm:cxn modelId="{5962A4B4-8AE3-4437-9D33-29824C588D62}" srcId="{CA8F4DD6-6FFC-4340-B789-767073709E67}" destId="{5D7FE9C9-112C-4AEC-A7D7-7DB3E4563782}" srcOrd="2" destOrd="0" parTransId="{57A936E4-A080-4581-8E00-D6B09706D667}" sibTransId="{0198CF82-1218-4148-AFCB-90C75540AD1F}"/>
    <dgm:cxn modelId="{F77C9902-13DB-4491-8913-A538E1BD0C56}" srcId="{CA8F4DD6-6FFC-4340-B789-767073709E67}" destId="{CB71BBDA-F662-4852-97C5-B907894B4856}" srcOrd="4" destOrd="0" parTransId="{C94DAF70-40A0-4752-B3C0-ADAC288FD366}" sibTransId="{F94ABDE9-EE1F-41F8-A0C0-6442F4263D8C}"/>
    <dgm:cxn modelId="{2D6A96BA-BE7E-497C-841E-0FFF4028E174}" srcId="{CA8F4DD6-6FFC-4340-B789-767073709E67}" destId="{73451E8D-8D13-4E2D-B2F2-46033170D11B}" srcOrd="0" destOrd="0" parTransId="{43A22603-1004-407F-80DD-D5F31553FE1C}" sibTransId="{4F61084B-507A-4C2F-BF2E-E8EC143CBBEB}"/>
    <dgm:cxn modelId="{DD1353E6-F978-45A8-8AF8-AEE4284DE680}" srcId="{CA8F4DD6-6FFC-4340-B789-767073709E67}" destId="{BFA1D570-4E7D-46FB-B4BD-CC4CC0E8831D}" srcOrd="6" destOrd="0" parTransId="{0CC6FBCF-6B50-4504-85EC-69094379AF1D}" sibTransId="{50F50C51-D992-4F96-9480-20DC3F3C214C}"/>
    <dgm:cxn modelId="{D8D960B9-BE69-4499-8FB2-5C90B568477F}" srcId="{CA8F4DD6-6FFC-4340-B789-767073709E67}" destId="{32998BE3-887A-405E-8824-DAE03D52FD65}" srcOrd="1" destOrd="0" parTransId="{223B5C3C-B9A4-4A01-8535-8F6148BCBB93}" sibTransId="{A1E89858-71A9-44BA-96CD-65700D28DCBC}"/>
    <dgm:cxn modelId="{A670141D-3782-4C26-B89F-9052CFE95E04}" type="presOf" srcId="{BFA1D570-4E7D-46FB-B4BD-CC4CC0E8831D}" destId="{C6F3AE7A-A61F-45CA-BE44-B423555423F3}" srcOrd="0" destOrd="0" presId="urn:microsoft.com/office/officeart/2005/8/layout/vList2"/>
    <dgm:cxn modelId="{64BBC896-B078-4D2B-B00D-A09FA0C655AD}" srcId="{CA8F4DD6-6FFC-4340-B789-767073709E67}" destId="{B467A44B-813D-4AA2-BE9D-9E7DCD8FDC28}" srcOrd="5" destOrd="0" parTransId="{5A352414-F1E0-4006-94ED-0556BFDB46B4}" sibTransId="{7A9976EE-B0A1-4AA7-9695-84F9EC29BC36}"/>
    <dgm:cxn modelId="{509CB599-07FB-4109-8B54-5C689FEC886C}" type="presOf" srcId="{32998BE3-887A-405E-8824-DAE03D52FD65}" destId="{C9D3EABE-0745-4AA2-9897-8F344BB6AA4F}" srcOrd="0" destOrd="0" presId="urn:microsoft.com/office/officeart/2005/8/layout/vList2"/>
    <dgm:cxn modelId="{61530959-5106-4610-B4E7-97EB7C2DEA73}" type="presOf" srcId="{6635D589-AAD0-41B5-8892-BD982D02AC68}" destId="{388F7821-5DC1-4FDD-B4B9-C7589FB80DB9}" srcOrd="0" destOrd="0" presId="urn:microsoft.com/office/officeart/2005/8/layout/vList2"/>
    <dgm:cxn modelId="{0A46E4B9-9E6E-4563-9D13-C9788D49581A}" type="presOf" srcId="{CB71BBDA-F662-4852-97C5-B907894B4856}" destId="{02BE4538-88F3-4F50-9573-AC7FDC58EDBA}" srcOrd="0" destOrd="0" presId="urn:microsoft.com/office/officeart/2005/8/layout/vList2"/>
    <dgm:cxn modelId="{3BB9BC47-4B6F-4839-8234-5FC23554617E}" type="presOf" srcId="{73451E8D-8D13-4E2D-B2F2-46033170D11B}" destId="{83FD4D0D-F0CD-40C1-8C49-5350A1775034}" srcOrd="0" destOrd="0" presId="urn:microsoft.com/office/officeart/2005/8/layout/vList2"/>
    <dgm:cxn modelId="{84E7261B-4A7D-49C4-9338-25424574F0CE}" type="presOf" srcId="{B467A44B-813D-4AA2-BE9D-9E7DCD8FDC28}" destId="{53C3E8EF-E051-4F9B-821C-B3EDEC653D6D}" srcOrd="0" destOrd="0" presId="urn:microsoft.com/office/officeart/2005/8/layout/vList2"/>
    <dgm:cxn modelId="{59D79874-0AC3-4290-9D3A-657DD092843C}" type="presParOf" srcId="{B2F48664-2842-4530-A77C-345CAD5E3D22}" destId="{83FD4D0D-F0CD-40C1-8C49-5350A1775034}" srcOrd="0" destOrd="0" presId="urn:microsoft.com/office/officeart/2005/8/layout/vList2"/>
    <dgm:cxn modelId="{535E968A-AD03-4349-9466-476C770C8795}" type="presParOf" srcId="{B2F48664-2842-4530-A77C-345CAD5E3D22}" destId="{6EAC8A1C-B455-469C-9416-03EDBF30A015}" srcOrd="1" destOrd="0" presId="urn:microsoft.com/office/officeart/2005/8/layout/vList2"/>
    <dgm:cxn modelId="{75BCD465-A5B1-46FB-8F46-1709E3338C70}" type="presParOf" srcId="{B2F48664-2842-4530-A77C-345CAD5E3D22}" destId="{C9D3EABE-0745-4AA2-9897-8F344BB6AA4F}" srcOrd="2" destOrd="0" presId="urn:microsoft.com/office/officeart/2005/8/layout/vList2"/>
    <dgm:cxn modelId="{26F7E5C9-49A7-4C29-A07C-FE486A370FF5}" type="presParOf" srcId="{B2F48664-2842-4530-A77C-345CAD5E3D22}" destId="{DDF9966B-8778-4100-847D-02ADA66357D8}" srcOrd="3" destOrd="0" presId="urn:microsoft.com/office/officeart/2005/8/layout/vList2"/>
    <dgm:cxn modelId="{6E532EFC-9B2B-4122-B15F-469138994E60}" type="presParOf" srcId="{B2F48664-2842-4530-A77C-345CAD5E3D22}" destId="{90B71035-CE62-48D6-B205-2F5ECCA62A41}" srcOrd="4" destOrd="0" presId="urn:microsoft.com/office/officeart/2005/8/layout/vList2"/>
    <dgm:cxn modelId="{7553E070-A80F-4837-99A0-D29569B900B8}" type="presParOf" srcId="{B2F48664-2842-4530-A77C-345CAD5E3D22}" destId="{A1F4B73D-C505-4B72-8DB1-5C3A0BE97EE9}" srcOrd="5" destOrd="0" presId="urn:microsoft.com/office/officeart/2005/8/layout/vList2"/>
    <dgm:cxn modelId="{AB2598F6-043A-4E6D-8C75-54DFD06A1F8A}" type="presParOf" srcId="{B2F48664-2842-4530-A77C-345CAD5E3D22}" destId="{388F7821-5DC1-4FDD-B4B9-C7589FB80DB9}" srcOrd="6" destOrd="0" presId="urn:microsoft.com/office/officeart/2005/8/layout/vList2"/>
    <dgm:cxn modelId="{17D038B4-B8CA-457A-80B2-13A4AD632370}" type="presParOf" srcId="{B2F48664-2842-4530-A77C-345CAD5E3D22}" destId="{93F32F17-05C3-44E8-8690-2E516267EEAC}" srcOrd="7" destOrd="0" presId="urn:microsoft.com/office/officeart/2005/8/layout/vList2"/>
    <dgm:cxn modelId="{D08109B7-D184-4225-A86F-9E80892F932A}" type="presParOf" srcId="{B2F48664-2842-4530-A77C-345CAD5E3D22}" destId="{02BE4538-88F3-4F50-9573-AC7FDC58EDBA}" srcOrd="8" destOrd="0" presId="urn:microsoft.com/office/officeart/2005/8/layout/vList2"/>
    <dgm:cxn modelId="{52EBCDEF-804C-423A-99AD-0A315F9C6708}" type="presParOf" srcId="{B2F48664-2842-4530-A77C-345CAD5E3D22}" destId="{90923F4C-D2D7-47B3-ADE2-F8DCC5C6A663}" srcOrd="9" destOrd="0" presId="urn:microsoft.com/office/officeart/2005/8/layout/vList2"/>
    <dgm:cxn modelId="{389E7333-C42C-43B6-A0FB-858FA65CBD0B}" type="presParOf" srcId="{B2F48664-2842-4530-A77C-345CAD5E3D22}" destId="{53C3E8EF-E051-4F9B-821C-B3EDEC653D6D}" srcOrd="10" destOrd="0" presId="urn:microsoft.com/office/officeart/2005/8/layout/vList2"/>
    <dgm:cxn modelId="{2D10AC68-E41E-4462-894B-DF0DD83C3758}" type="presParOf" srcId="{B2F48664-2842-4530-A77C-345CAD5E3D22}" destId="{A67E1655-CA82-412C-9364-4AC7C412885D}" srcOrd="11" destOrd="0" presId="urn:microsoft.com/office/officeart/2005/8/layout/vList2"/>
    <dgm:cxn modelId="{9AADFD02-4611-4118-B082-7A30BA7D3159}" type="presParOf" srcId="{B2F48664-2842-4530-A77C-345CAD5E3D22}" destId="{C6F3AE7A-A61F-45CA-BE44-B423555423F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41D7B1-958E-4559-B30E-2CA053A534C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CC4680-DFCF-4DDA-A592-B67BC35982C8}">
      <dgm:prSet phldrT="[Текст]"/>
      <dgm:spPr/>
      <dgm:t>
        <a:bodyPr/>
        <a:lstStyle/>
        <a:p>
          <a:endParaRPr lang="ru-RU" dirty="0"/>
        </a:p>
      </dgm:t>
    </dgm:pt>
    <dgm:pt modelId="{F1675FE2-2A7A-4983-98A1-A2EDE1A81735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7088174-408C-45EB-A2B8-620162174D74}" type="sibTrans" cxnId="{AC69E0C2-7346-4669-913A-7297AE045F54}">
      <dgm:prSet/>
      <dgm:spPr/>
      <dgm:t>
        <a:bodyPr/>
        <a:lstStyle/>
        <a:p>
          <a:endParaRPr lang="ru-RU"/>
        </a:p>
      </dgm:t>
    </dgm:pt>
    <dgm:pt modelId="{E26599B1-65CA-44E0-8F3F-E01A65CA7454}" type="parTrans" cxnId="{AC69E0C2-7346-4669-913A-7297AE045F54}">
      <dgm:prSet/>
      <dgm:spPr/>
      <dgm:t>
        <a:bodyPr/>
        <a:lstStyle/>
        <a:p>
          <a:endParaRPr lang="ru-RU"/>
        </a:p>
      </dgm:t>
    </dgm:pt>
    <dgm:pt modelId="{A95A1712-7369-4227-89B6-640FE4D05BF9}" type="sibTrans" cxnId="{50ADAADA-7D80-4B2F-BAD7-48BCF92224F0}">
      <dgm:prSet/>
      <dgm:spPr/>
      <dgm:t>
        <a:bodyPr/>
        <a:lstStyle/>
        <a:p>
          <a:endParaRPr lang="ru-RU"/>
        </a:p>
      </dgm:t>
    </dgm:pt>
    <dgm:pt modelId="{8A9A1FC7-B6ED-42B2-A85D-5B91C63573D4}" type="parTrans" cxnId="{50ADAADA-7D80-4B2F-BAD7-48BCF92224F0}">
      <dgm:prSet/>
      <dgm:spPr/>
      <dgm:t>
        <a:bodyPr/>
        <a:lstStyle/>
        <a:p>
          <a:endParaRPr lang="ru-RU"/>
        </a:p>
      </dgm:t>
    </dgm:pt>
    <dgm:pt modelId="{1943666A-AF40-4AFA-805F-89D0170C95DB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i="1" dirty="0" smtClean="0">
              <a:solidFill>
                <a:srgbClr val="C00000"/>
              </a:solidFill>
            </a:rPr>
            <a:t>16 подростков</a:t>
          </a:r>
        </a:p>
      </dgm:t>
    </dgm:pt>
    <dgm:pt modelId="{1D0F393D-77C7-4B0E-B8C8-2D65F3C715AE}" type="sibTrans" cxnId="{2F36B35D-7D7F-4C38-A09E-404E1DD8E612}">
      <dgm:prSet/>
      <dgm:spPr/>
      <dgm:t>
        <a:bodyPr/>
        <a:lstStyle/>
        <a:p>
          <a:endParaRPr lang="ru-RU"/>
        </a:p>
      </dgm:t>
    </dgm:pt>
    <dgm:pt modelId="{0031CC86-9562-4781-B0DA-CE54BA590D31}" type="parTrans" cxnId="{2F36B35D-7D7F-4C38-A09E-404E1DD8E612}">
      <dgm:prSet/>
      <dgm:spPr/>
      <dgm:t>
        <a:bodyPr/>
        <a:lstStyle/>
        <a:p>
          <a:endParaRPr lang="ru-RU"/>
        </a:p>
      </dgm:t>
    </dgm:pt>
    <dgm:pt modelId="{DF864CAE-B0BC-4128-B4E3-D3168871C4BB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Клуб «</a:t>
          </a:r>
          <a:r>
            <a:rPr lang="ru-RU" sz="1800" b="1" dirty="0" err="1" smtClean="0">
              <a:solidFill>
                <a:srgbClr val="C00000"/>
              </a:solidFill>
            </a:rPr>
            <a:t>Тинейджер</a:t>
          </a:r>
          <a:r>
            <a:rPr lang="ru-RU" sz="1800" dirty="0" smtClean="0">
              <a:solidFill>
                <a:srgbClr val="C00000"/>
              </a:solidFill>
            </a:rPr>
            <a:t>»</a:t>
          </a:r>
          <a:endParaRPr lang="ru-RU" sz="1800" dirty="0">
            <a:solidFill>
              <a:srgbClr val="C00000"/>
            </a:solidFill>
          </a:endParaRPr>
        </a:p>
      </dgm:t>
    </dgm:pt>
    <dgm:pt modelId="{13ECEBB9-2C73-4A59-9BD0-8783F371E416}" type="parTrans" cxnId="{5AF2FFF9-3CAC-431C-84FF-029B9E83B856}">
      <dgm:prSet/>
      <dgm:spPr/>
      <dgm:t>
        <a:bodyPr/>
        <a:lstStyle/>
        <a:p>
          <a:endParaRPr lang="ru-RU"/>
        </a:p>
      </dgm:t>
    </dgm:pt>
    <dgm:pt modelId="{F7944A5D-87F0-425C-A947-9FE45053CCDC}" type="sibTrans" cxnId="{5AF2FFF9-3CAC-431C-84FF-029B9E83B856}">
      <dgm:prSet/>
      <dgm:spPr/>
      <dgm:t>
        <a:bodyPr/>
        <a:lstStyle/>
        <a:p>
          <a:endParaRPr lang="ru-RU"/>
        </a:p>
      </dgm:t>
    </dgm:pt>
    <dgm:pt modelId="{F261B837-3C93-46E7-AA64-62860990EAE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ru-RU" b="1" dirty="0" smtClean="0">
              <a:solidFill>
                <a:srgbClr val="0070C0"/>
              </a:solidFill>
            </a:rPr>
            <a:t>Работа по программе «Учимся жить в современном мире» </a:t>
          </a:r>
          <a:endParaRPr lang="ru-RU" b="1" dirty="0">
            <a:solidFill>
              <a:srgbClr val="0070C0"/>
            </a:solidFill>
          </a:endParaRPr>
        </a:p>
      </dgm:t>
    </dgm:pt>
    <dgm:pt modelId="{69DA513E-34D3-45EA-8339-C1AE18F78195}" type="parTrans" cxnId="{472B45FB-A345-47EC-ACBD-F327C57623D3}">
      <dgm:prSet/>
      <dgm:spPr/>
      <dgm:t>
        <a:bodyPr/>
        <a:lstStyle/>
        <a:p>
          <a:endParaRPr lang="ru-RU"/>
        </a:p>
      </dgm:t>
    </dgm:pt>
    <dgm:pt modelId="{81AA004F-3FDC-4238-AC3D-4F792DCA665E}" type="sibTrans" cxnId="{472B45FB-A345-47EC-ACBD-F327C57623D3}">
      <dgm:prSet/>
      <dgm:spPr/>
      <dgm:t>
        <a:bodyPr/>
        <a:lstStyle/>
        <a:p>
          <a:endParaRPr lang="ru-RU"/>
        </a:p>
      </dgm:t>
    </dgm:pt>
    <dgm:pt modelId="{71DD74C7-155C-44FB-8923-94EF947115F2}" type="pres">
      <dgm:prSet presAssocID="{A341D7B1-958E-4559-B30E-2CA053A534C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89248E-7365-48E0-8E52-E8E8F9161585}" type="pres">
      <dgm:prSet presAssocID="{A341D7B1-958E-4559-B30E-2CA053A534CB}" presName="arrow" presStyleLbl="bgShp" presStyleIdx="0" presStyleCnt="1" custLinFactNeighborX="17"/>
      <dgm:spPr/>
    </dgm:pt>
    <dgm:pt modelId="{F91A9DF0-9EE9-4D98-AA19-8FD3A43A6C1A}" type="pres">
      <dgm:prSet presAssocID="{A341D7B1-958E-4559-B30E-2CA053A534CB}" presName="linearProcess" presStyleCnt="0"/>
      <dgm:spPr/>
    </dgm:pt>
    <dgm:pt modelId="{F4367B51-94DE-496A-9F5A-21C98D497111}" type="pres">
      <dgm:prSet presAssocID="{F1675FE2-2A7A-4983-98A1-A2EDE1A81735}" presName="textNode" presStyleLbl="node1" presStyleIdx="0" presStyleCnt="4" custScaleX="196518" custScaleY="150872" custLinFactNeighborX="-4820" custLinFactNeighborY="16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64769-CF0C-4082-836E-EC2CCA6FF798}" type="pres">
      <dgm:prSet presAssocID="{47088174-408C-45EB-A2B8-620162174D74}" presName="sibTrans" presStyleCnt="0"/>
      <dgm:spPr/>
    </dgm:pt>
    <dgm:pt modelId="{135FDD75-B764-42B5-BEB1-2760A58A06CD}" type="pres">
      <dgm:prSet presAssocID="{1943666A-AF40-4AFA-805F-89D0170C95DB}" presName="textNode" presStyleLbl="node1" presStyleIdx="1" presStyleCnt="4" custLinFactNeighborX="-74425" custLinFactNeighborY="2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4306E-3FBD-4976-9516-2E12BCB2D16C}" type="pres">
      <dgm:prSet presAssocID="{1D0F393D-77C7-4B0E-B8C8-2D65F3C715AE}" presName="sibTrans" presStyleCnt="0"/>
      <dgm:spPr/>
    </dgm:pt>
    <dgm:pt modelId="{E917FDD4-63CA-4A53-9759-C9183A82F53E}" type="pres">
      <dgm:prSet presAssocID="{F261B837-3C93-46E7-AA64-62860990EAE4}" presName="textNode" presStyleLbl="node1" presStyleIdx="2" presStyleCnt="4" custLinFactX="-1443" custLinFactNeighborX="-100000" custLinFactNeighborY="2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4307D-454A-40C3-BA7F-A3596F66518E}" type="pres">
      <dgm:prSet presAssocID="{81AA004F-3FDC-4238-AC3D-4F792DCA665E}" presName="sibTrans" presStyleCnt="0"/>
      <dgm:spPr/>
    </dgm:pt>
    <dgm:pt modelId="{F8155C59-D693-41AD-B1D1-0A8329174178}" type="pres">
      <dgm:prSet presAssocID="{DF864CAE-B0BC-4128-B4E3-D3168871C4BB}" presName="textNode" presStyleLbl="node1" presStyleIdx="3" presStyleCnt="4" custScaleX="1288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8867E6-9670-4F3B-A1D5-F6F703B627BC}" type="presOf" srcId="{A341D7B1-958E-4559-B30E-2CA053A534CB}" destId="{71DD74C7-155C-44FB-8923-94EF947115F2}" srcOrd="0" destOrd="0" presId="urn:microsoft.com/office/officeart/2005/8/layout/hProcess9"/>
    <dgm:cxn modelId="{472B45FB-A345-47EC-ACBD-F327C57623D3}" srcId="{A341D7B1-958E-4559-B30E-2CA053A534CB}" destId="{F261B837-3C93-46E7-AA64-62860990EAE4}" srcOrd="2" destOrd="0" parTransId="{69DA513E-34D3-45EA-8339-C1AE18F78195}" sibTransId="{81AA004F-3FDC-4238-AC3D-4F792DCA665E}"/>
    <dgm:cxn modelId="{F5297CAB-2D55-401E-BE72-F44B043BC4CC}" type="presOf" srcId="{DF864CAE-B0BC-4128-B4E3-D3168871C4BB}" destId="{F8155C59-D693-41AD-B1D1-0A8329174178}" srcOrd="0" destOrd="0" presId="urn:microsoft.com/office/officeart/2005/8/layout/hProcess9"/>
    <dgm:cxn modelId="{50ADAADA-7D80-4B2F-BAD7-48BCF92224F0}" srcId="{F1675FE2-2A7A-4983-98A1-A2EDE1A81735}" destId="{31CC4680-DFCF-4DDA-A592-B67BC35982C8}" srcOrd="0" destOrd="0" parTransId="{8A9A1FC7-B6ED-42B2-A85D-5B91C63573D4}" sibTransId="{A95A1712-7369-4227-89B6-640FE4D05BF9}"/>
    <dgm:cxn modelId="{5AF2FFF9-3CAC-431C-84FF-029B9E83B856}" srcId="{A341D7B1-958E-4559-B30E-2CA053A534CB}" destId="{DF864CAE-B0BC-4128-B4E3-D3168871C4BB}" srcOrd="3" destOrd="0" parTransId="{13ECEBB9-2C73-4A59-9BD0-8783F371E416}" sibTransId="{F7944A5D-87F0-425C-A947-9FE45053CCDC}"/>
    <dgm:cxn modelId="{CE481949-5959-4CF0-97B8-6B08416F5113}" type="presOf" srcId="{F261B837-3C93-46E7-AA64-62860990EAE4}" destId="{E917FDD4-63CA-4A53-9759-C9183A82F53E}" srcOrd="0" destOrd="0" presId="urn:microsoft.com/office/officeart/2005/8/layout/hProcess9"/>
    <dgm:cxn modelId="{BD812B3A-927E-42B6-AADC-4BF5F0532AF4}" type="presOf" srcId="{1943666A-AF40-4AFA-805F-89D0170C95DB}" destId="{135FDD75-B764-42B5-BEB1-2760A58A06CD}" srcOrd="0" destOrd="0" presId="urn:microsoft.com/office/officeart/2005/8/layout/hProcess9"/>
    <dgm:cxn modelId="{AC69E0C2-7346-4669-913A-7297AE045F54}" srcId="{A341D7B1-958E-4559-B30E-2CA053A534CB}" destId="{F1675FE2-2A7A-4983-98A1-A2EDE1A81735}" srcOrd="0" destOrd="0" parTransId="{E26599B1-65CA-44E0-8F3F-E01A65CA7454}" sibTransId="{47088174-408C-45EB-A2B8-620162174D74}"/>
    <dgm:cxn modelId="{2F36B35D-7D7F-4C38-A09E-404E1DD8E612}" srcId="{A341D7B1-958E-4559-B30E-2CA053A534CB}" destId="{1943666A-AF40-4AFA-805F-89D0170C95DB}" srcOrd="1" destOrd="0" parTransId="{0031CC86-9562-4781-B0DA-CE54BA590D31}" sibTransId="{1D0F393D-77C7-4B0E-B8C8-2D65F3C715AE}"/>
    <dgm:cxn modelId="{023E509A-A3D8-4054-B886-23A1E20145C5}" type="presOf" srcId="{F1675FE2-2A7A-4983-98A1-A2EDE1A81735}" destId="{F4367B51-94DE-496A-9F5A-21C98D497111}" srcOrd="0" destOrd="0" presId="urn:microsoft.com/office/officeart/2005/8/layout/hProcess9"/>
    <dgm:cxn modelId="{5B72C200-CB41-427D-9E52-16F7A236FE0C}" type="presOf" srcId="{31CC4680-DFCF-4DDA-A592-B67BC35982C8}" destId="{F4367B51-94DE-496A-9F5A-21C98D497111}" srcOrd="0" destOrd="1" presId="urn:microsoft.com/office/officeart/2005/8/layout/hProcess9"/>
    <dgm:cxn modelId="{509924DF-BD47-4CCA-9755-BBB9444DF835}" type="presParOf" srcId="{71DD74C7-155C-44FB-8923-94EF947115F2}" destId="{4489248E-7365-48E0-8E52-E8E8F9161585}" srcOrd="0" destOrd="0" presId="urn:microsoft.com/office/officeart/2005/8/layout/hProcess9"/>
    <dgm:cxn modelId="{3ED3F3FD-3BEC-4E20-9907-753BA245F7AB}" type="presParOf" srcId="{71DD74C7-155C-44FB-8923-94EF947115F2}" destId="{F91A9DF0-9EE9-4D98-AA19-8FD3A43A6C1A}" srcOrd="1" destOrd="0" presId="urn:microsoft.com/office/officeart/2005/8/layout/hProcess9"/>
    <dgm:cxn modelId="{D5A0E57B-4046-4F9D-ADD1-8C4CF4DD9A41}" type="presParOf" srcId="{F91A9DF0-9EE9-4D98-AA19-8FD3A43A6C1A}" destId="{F4367B51-94DE-496A-9F5A-21C98D497111}" srcOrd="0" destOrd="0" presId="urn:microsoft.com/office/officeart/2005/8/layout/hProcess9"/>
    <dgm:cxn modelId="{B1FEDB5B-E05F-4C70-80D0-C1967BF68080}" type="presParOf" srcId="{F91A9DF0-9EE9-4D98-AA19-8FD3A43A6C1A}" destId="{6BC64769-CF0C-4082-836E-EC2CCA6FF798}" srcOrd="1" destOrd="0" presId="urn:microsoft.com/office/officeart/2005/8/layout/hProcess9"/>
    <dgm:cxn modelId="{C0BEB017-9831-46A9-90F6-D44D60E7F358}" type="presParOf" srcId="{F91A9DF0-9EE9-4D98-AA19-8FD3A43A6C1A}" destId="{135FDD75-B764-42B5-BEB1-2760A58A06CD}" srcOrd="2" destOrd="0" presId="urn:microsoft.com/office/officeart/2005/8/layout/hProcess9"/>
    <dgm:cxn modelId="{C8622112-0BA4-41CC-8A12-A2883DBC0522}" type="presParOf" srcId="{F91A9DF0-9EE9-4D98-AA19-8FD3A43A6C1A}" destId="{3464306E-3FBD-4976-9516-2E12BCB2D16C}" srcOrd="3" destOrd="0" presId="urn:microsoft.com/office/officeart/2005/8/layout/hProcess9"/>
    <dgm:cxn modelId="{1E560518-E755-4978-855E-A2BC9B2E86CD}" type="presParOf" srcId="{F91A9DF0-9EE9-4D98-AA19-8FD3A43A6C1A}" destId="{E917FDD4-63CA-4A53-9759-C9183A82F53E}" srcOrd="4" destOrd="0" presId="urn:microsoft.com/office/officeart/2005/8/layout/hProcess9"/>
    <dgm:cxn modelId="{01659597-5603-41ED-A2D2-D6B56FF5DA24}" type="presParOf" srcId="{F91A9DF0-9EE9-4D98-AA19-8FD3A43A6C1A}" destId="{BD84307D-454A-40C3-BA7F-A3596F66518E}" srcOrd="5" destOrd="0" presId="urn:microsoft.com/office/officeart/2005/8/layout/hProcess9"/>
    <dgm:cxn modelId="{322994E2-BE13-45B9-A2DE-350E556E30F5}" type="presParOf" srcId="{F91A9DF0-9EE9-4D98-AA19-8FD3A43A6C1A}" destId="{F8155C59-D693-41AD-B1D1-0A832917417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41D7B1-958E-4559-B30E-2CA053A534C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43666A-AF40-4AFA-805F-89D0170C95DB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i="1" dirty="0" smtClean="0">
              <a:solidFill>
                <a:srgbClr val="C00000"/>
              </a:solidFill>
            </a:rPr>
            <a:t>18 </a:t>
          </a:r>
        </a:p>
        <a:p>
          <a:r>
            <a:rPr lang="ru-RU" sz="1600" b="1" i="1" dirty="0" smtClean="0">
              <a:solidFill>
                <a:srgbClr val="C00000"/>
              </a:solidFill>
            </a:rPr>
            <a:t>старшеклассников</a:t>
          </a:r>
        </a:p>
      </dgm:t>
    </dgm:pt>
    <dgm:pt modelId="{1D0F393D-77C7-4B0E-B8C8-2D65F3C715AE}" type="sibTrans" cxnId="{2F36B35D-7D7F-4C38-A09E-404E1DD8E612}">
      <dgm:prSet/>
      <dgm:spPr/>
      <dgm:t>
        <a:bodyPr/>
        <a:lstStyle/>
        <a:p>
          <a:endParaRPr lang="ru-RU"/>
        </a:p>
      </dgm:t>
    </dgm:pt>
    <dgm:pt modelId="{0031CC86-9562-4781-B0DA-CE54BA590D31}" type="parTrans" cxnId="{2F36B35D-7D7F-4C38-A09E-404E1DD8E612}">
      <dgm:prSet/>
      <dgm:spPr/>
      <dgm:t>
        <a:bodyPr/>
        <a:lstStyle/>
        <a:p>
          <a:endParaRPr lang="ru-RU"/>
        </a:p>
      </dgm:t>
    </dgm:pt>
    <dgm:pt modelId="{DF864CAE-B0BC-4128-B4E3-D3168871C4BB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Клуб «Путеводитель во взрослую жизнь»</a:t>
          </a:r>
          <a:endParaRPr lang="ru-RU" sz="1800" b="1" dirty="0">
            <a:solidFill>
              <a:srgbClr val="C00000"/>
            </a:solidFill>
          </a:endParaRPr>
        </a:p>
      </dgm:t>
    </dgm:pt>
    <dgm:pt modelId="{13ECEBB9-2C73-4A59-9BD0-8783F371E416}" type="parTrans" cxnId="{5AF2FFF9-3CAC-431C-84FF-029B9E83B856}">
      <dgm:prSet/>
      <dgm:spPr/>
      <dgm:t>
        <a:bodyPr/>
        <a:lstStyle/>
        <a:p>
          <a:endParaRPr lang="ru-RU"/>
        </a:p>
      </dgm:t>
    </dgm:pt>
    <dgm:pt modelId="{F7944A5D-87F0-425C-A947-9FE45053CCDC}" type="sibTrans" cxnId="{5AF2FFF9-3CAC-431C-84FF-029B9E83B856}">
      <dgm:prSet/>
      <dgm:spPr/>
      <dgm:t>
        <a:bodyPr/>
        <a:lstStyle/>
        <a:p>
          <a:endParaRPr lang="ru-RU"/>
        </a:p>
      </dgm:t>
    </dgm:pt>
    <dgm:pt modelId="{F261B837-3C93-46E7-AA64-62860990EAE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ru-RU" sz="1400" b="1" dirty="0" smtClean="0">
              <a:solidFill>
                <a:srgbClr val="0070C0"/>
              </a:solidFill>
            </a:rPr>
            <a:t>Работа по программе «Быть взрослым- значит быть ответственным» </a:t>
          </a:r>
          <a:endParaRPr lang="ru-RU" sz="1400" b="1" dirty="0">
            <a:solidFill>
              <a:srgbClr val="0070C0"/>
            </a:solidFill>
          </a:endParaRPr>
        </a:p>
      </dgm:t>
    </dgm:pt>
    <dgm:pt modelId="{69DA513E-34D3-45EA-8339-C1AE18F78195}" type="parTrans" cxnId="{472B45FB-A345-47EC-ACBD-F327C57623D3}">
      <dgm:prSet/>
      <dgm:spPr/>
      <dgm:t>
        <a:bodyPr/>
        <a:lstStyle/>
        <a:p>
          <a:endParaRPr lang="ru-RU"/>
        </a:p>
      </dgm:t>
    </dgm:pt>
    <dgm:pt modelId="{81AA004F-3FDC-4238-AC3D-4F792DCA665E}" type="sibTrans" cxnId="{472B45FB-A345-47EC-ACBD-F327C57623D3}">
      <dgm:prSet/>
      <dgm:spPr/>
      <dgm:t>
        <a:bodyPr/>
        <a:lstStyle/>
        <a:p>
          <a:endParaRPr lang="ru-RU"/>
        </a:p>
      </dgm:t>
    </dgm:pt>
    <dgm:pt modelId="{31CC4680-DFCF-4DDA-A592-B67BC35982C8}">
      <dgm:prSet phldrT="[Текст]"/>
      <dgm:spPr/>
      <dgm:t>
        <a:bodyPr/>
        <a:lstStyle/>
        <a:p>
          <a:endParaRPr lang="ru-RU" dirty="0"/>
        </a:p>
      </dgm:t>
    </dgm:pt>
    <dgm:pt modelId="{F1675FE2-2A7A-4983-98A1-A2EDE1A81735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7088174-408C-45EB-A2B8-620162174D74}" type="sibTrans" cxnId="{AC69E0C2-7346-4669-913A-7297AE045F54}">
      <dgm:prSet/>
      <dgm:spPr/>
      <dgm:t>
        <a:bodyPr/>
        <a:lstStyle/>
        <a:p>
          <a:endParaRPr lang="ru-RU"/>
        </a:p>
      </dgm:t>
    </dgm:pt>
    <dgm:pt modelId="{E26599B1-65CA-44E0-8F3F-E01A65CA7454}" type="parTrans" cxnId="{AC69E0C2-7346-4669-913A-7297AE045F54}">
      <dgm:prSet/>
      <dgm:spPr/>
      <dgm:t>
        <a:bodyPr/>
        <a:lstStyle/>
        <a:p>
          <a:endParaRPr lang="ru-RU"/>
        </a:p>
      </dgm:t>
    </dgm:pt>
    <dgm:pt modelId="{A95A1712-7369-4227-89B6-640FE4D05BF9}" type="sibTrans" cxnId="{50ADAADA-7D80-4B2F-BAD7-48BCF92224F0}">
      <dgm:prSet/>
      <dgm:spPr/>
      <dgm:t>
        <a:bodyPr/>
        <a:lstStyle/>
        <a:p>
          <a:endParaRPr lang="ru-RU"/>
        </a:p>
      </dgm:t>
    </dgm:pt>
    <dgm:pt modelId="{8A9A1FC7-B6ED-42B2-A85D-5B91C63573D4}" type="parTrans" cxnId="{50ADAADA-7D80-4B2F-BAD7-48BCF92224F0}">
      <dgm:prSet/>
      <dgm:spPr/>
      <dgm:t>
        <a:bodyPr/>
        <a:lstStyle/>
        <a:p>
          <a:endParaRPr lang="ru-RU"/>
        </a:p>
      </dgm:t>
    </dgm:pt>
    <dgm:pt modelId="{71DD74C7-155C-44FB-8923-94EF947115F2}" type="pres">
      <dgm:prSet presAssocID="{A341D7B1-958E-4559-B30E-2CA053A534C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89248E-7365-48E0-8E52-E8E8F9161585}" type="pres">
      <dgm:prSet presAssocID="{A341D7B1-958E-4559-B30E-2CA053A534CB}" presName="arrow" presStyleLbl="bgShp" presStyleIdx="0" presStyleCnt="1"/>
      <dgm:spPr/>
    </dgm:pt>
    <dgm:pt modelId="{F91A9DF0-9EE9-4D98-AA19-8FD3A43A6C1A}" type="pres">
      <dgm:prSet presAssocID="{A341D7B1-958E-4559-B30E-2CA053A534CB}" presName="linearProcess" presStyleCnt="0"/>
      <dgm:spPr/>
    </dgm:pt>
    <dgm:pt modelId="{F4367B51-94DE-496A-9F5A-21C98D497111}" type="pres">
      <dgm:prSet presAssocID="{F1675FE2-2A7A-4983-98A1-A2EDE1A81735}" presName="textNode" presStyleLbl="node1" presStyleIdx="0" presStyleCnt="4" custScaleX="434306" custScaleY="148897" custLinFactX="13061" custLinFactNeighborX="100000" custLinFactNeighborY="-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64769-CF0C-4082-836E-EC2CCA6FF798}" type="pres">
      <dgm:prSet presAssocID="{47088174-408C-45EB-A2B8-620162174D74}" presName="sibTrans" presStyleCnt="0"/>
      <dgm:spPr/>
    </dgm:pt>
    <dgm:pt modelId="{135FDD75-B764-42B5-BEB1-2760A58A06CD}" type="pres">
      <dgm:prSet presAssocID="{1943666A-AF40-4AFA-805F-89D0170C95DB}" presName="textNode" presStyleLbl="node1" presStyleIdx="1" presStyleCnt="4" custScaleX="418500" custLinFactX="5236" custLinFactNeighborX="100000" custLinFactNeighborY="49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4306E-3FBD-4976-9516-2E12BCB2D16C}" type="pres">
      <dgm:prSet presAssocID="{1D0F393D-77C7-4B0E-B8C8-2D65F3C715AE}" presName="sibTrans" presStyleCnt="0"/>
      <dgm:spPr/>
    </dgm:pt>
    <dgm:pt modelId="{E917FDD4-63CA-4A53-9759-C9183A82F53E}" type="pres">
      <dgm:prSet presAssocID="{F261B837-3C93-46E7-AA64-62860990EAE4}" presName="textNode" presStyleLbl="node1" presStyleIdx="2" presStyleCnt="4" custScaleX="331283" custLinFactNeighborX="32197" custLinFactNeighborY="49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4307D-454A-40C3-BA7F-A3596F66518E}" type="pres">
      <dgm:prSet presAssocID="{81AA004F-3FDC-4238-AC3D-4F792DCA665E}" presName="sibTrans" presStyleCnt="0"/>
      <dgm:spPr/>
    </dgm:pt>
    <dgm:pt modelId="{F8155C59-D693-41AD-B1D1-0A8329174178}" type="pres">
      <dgm:prSet presAssocID="{DF864CAE-B0BC-4128-B4E3-D3168871C4BB}" presName="textNode" presStyleLbl="node1" presStyleIdx="3" presStyleCnt="4" custScaleX="396182" custLinFactNeighborX="-16498" custLinFactNeighborY="49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306357-3E13-4981-9A63-D00B33079002}" type="presOf" srcId="{31CC4680-DFCF-4DDA-A592-B67BC35982C8}" destId="{F4367B51-94DE-496A-9F5A-21C98D497111}" srcOrd="0" destOrd="1" presId="urn:microsoft.com/office/officeart/2005/8/layout/hProcess9"/>
    <dgm:cxn modelId="{D3D01129-795D-4D28-A204-288CD8079785}" type="presOf" srcId="{1943666A-AF40-4AFA-805F-89D0170C95DB}" destId="{135FDD75-B764-42B5-BEB1-2760A58A06CD}" srcOrd="0" destOrd="0" presId="urn:microsoft.com/office/officeart/2005/8/layout/hProcess9"/>
    <dgm:cxn modelId="{472B45FB-A345-47EC-ACBD-F327C57623D3}" srcId="{A341D7B1-958E-4559-B30E-2CA053A534CB}" destId="{F261B837-3C93-46E7-AA64-62860990EAE4}" srcOrd="2" destOrd="0" parTransId="{69DA513E-34D3-45EA-8339-C1AE18F78195}" sibTransId="{81AA004F-3FDC-4238-AC3D-4F792DCA665E}"/>
    <dgm:cxn modelId="{0489939B-F553-4793-BEE7-0FE9EB221137}" type="presOf" srcId="{F261B837-3C93-46E7-AA64-62860990EAE4}" destId="{E917FDD4-63CA-4A53-9759-C9183A82F53E}" srcOrd="0" destOrd="0" presId="urn:microsoft.com/office/officeart/2005/8/layout/hProcess9"/>
    <dgm:cxn modelId="{50ADAADA-7D80-4B2F-BAD7-48BCF92224F0}" srcId="{F1675FE2-2A7A-4983-98A1-A2EDE1A81735}" destId="{31CC4680-DFCF-4DDA-A592-B67BC35982C8}" srcOrd="0" destOrd="0" parTransId="{8A9A1FC7-B6ED-42B2-A85D-5B91C63573D4}" sibTransId="{A95A1712-7369-4227-89B6-640FE4D05BF9}"/>
    <dgm:cxn modelId="{5AF2FFF9-3CAC-431C-84FF-029B9E83B856}" srcId="{A341D7B1-958E-4559-B30E-2CA053A534CB}" destId="{DF864CAE-B0BC-4128-B4E3-D3168871C4BB}" srcOrd="3" destOrd="0" parTransId="{13ECEBB9-2C73-4A59-9BD0-8783F371E416}" sibTransId="{F7944A5D-87F0-425C-A947-9FE45053CCDC}"/>
    <dgm:cxn modelId="{4912CB61-CF4C-42BB-B1F6-55C34197B1B8}" type="presOf" srcId="{DF864CAE-B0BC-4128-B4E3-D3168871C4BB}" destId="{F8155C59-D693-41AD-B1D1-0A8329174178}" srcOrd="0" destOrd="0" presId="urn:microsoft.com/office/officeart/2005/8/layout/hProcess9"/>
    <dgm:cxn modelId="{AC69E0C2-7346-4669-913A-7297AE045F54}" srcId="{A341D7B1-958E-4559-B30E-2CA053A534CB}" destId="{F1675FE2-2A7A-4983-98A1-A2EDE1A81735}" srcOrd="0" destOrd="0" parTransId="{E26599B1-65CA-44E0-8F3F-E01A65CA7454}" sibTransId="{47088174-408C-45EB-A2B8-620162174D74}"/>
    <dgm:cxn modelId="{2F36B35D-7D7F-4C38-A09E-404E1DD8E612}" srcId="{A341D7B1-958E-4559-B30E-2CA053A534CB}" destId="{1943666A-AF40-4AFA-805F-89D0170C95DB}" srcOrd="1" destOrd="0" parTransId="{0031CC86-9562-4781-B0DA-CE54BA590D31}" sibTransId="{1D0F393D-77C7-4B0E-B8C8-2D65F3C715AE}"/>
    <dgm:cxn modelId="{FE60BFBB-DCC8-4D5D-B69E-BDD04A6413CF}" type="presOf" srcId="{A341D7B1-958E-4559-B30E-2CA053A534CB}" destId="{71DD74C7-155C-44FB-8923-94EF947115F2}" srcOrd="0" destOrd="0" presId="urn:microsoft.com/office/officeart/2005/8/layout/hProcess9"/>
    <dgm:cxn modelId="{9663F06F-BD50-44C1-ACB0-2882151B47B0}" type="presOf" srcId="{F1675FE2-2A7A-4983-98A1-A2EDE1A81735}" destId="{F4367B51-94DE-496A-9F5A-21C98D497111}" srcOrd="0" destOrd="0" presId="urn:microsoft.com/office/officeart/2005/8/layout/hProcess9"/>
    <dgm:cxn modelId="{7FB94EF1-9F93-4660-8EC6-7C4439980E17}" type="presParOf" srcId="{71DD74C7-155C-44FB-8923-94EF947115F2}" destId="{4489248E-7365-48E0-8E52-E8E8F9161585}" srcOrd="0" destOrd="0" presId="urn:microsoft.com/office/officeart/2005/8/layout/hProcess9"/>
    <dgm:cxn modelId="{2D7EC1F8-1205-45EB-8EC5-54AD71EC4B4C}" type="presParOf" srcId="{71DD74C7-155C-44FB-8923-94EF947115F2}" destId="{F91A9DF0-9EE9-4D98-AA19-8FD3A43A6C1A}" srcOrd="1" destOrd="0" presId="urn:microsoft.com/office/officeart/2005/8/layout/hProcess9"/>
    <dgm:cxn modelId="{14ACEC61-E900-4981-919E-EE7DD014CE60}" type="presParOf" srcId="{F91A9DF0-9EE9-4D98-AA19-8FD3A43A6C1A}" destId="{F4367B51-94DE-496A-9F5A-21C98D497111}" srcOrd="0" destOrd="0" presId="urn:microsoft.com/office/officeart/2005/8/layout/hProcess9"/>
    <dgm:cxn modelId="{C180235C-BADB-4F16-BBF7-DB06592B0D46}" type="presParOf" srcId="{F91A9DF0-9EE9-4D98-AA19-8FD3A43A6C1A}" destId="{6BC64769-CF0C-4082-836E-EC2CCA6FF798}" srcOrd="1" destOrd="0" presId="urn:microsoft.com/office/officeart/2005/8/layout/hProcess9"/>
    <dgm:cxn modelId="{1FB23D66-DC12-48CE-9E4D-249C3D7D1983}" type="presParOf" srcId="{F91A9DF0-9EE9-4D98-AA19-8FD3A43A6C1A}" destId="{135FDD75-B764-42B5-BEB1-2760A58A06CD}" srcOrd="2" destOrd="0" presId="urn:microsoft.com/office/officeart/2005/8/layout/hProcess9"/>
    <dgm:cxn modelId="{B2FD4BFF-6EF7-4342-89EE-5DC26C713A25}" type="presParOf" srcId="{F91A9DF0-9EE9-4D98-AA19-8FD3A43A6C1A}" destId="{3464306E-3FBD-4976-9516-2E12BCB2D16C}" srcOrd="3" destOrd="0" presId="urn:microsoft.com/office/officeart/2005/8/layout/hProcess9"/>
    <dgm:cxn modelId="{C1C0D7EE-9D94-4392-A617-4613E06E1E43}" type="presParOf" srcId="{F91A9DF0-9EE9-4D98-AA19-8FD3A43A6C1A}" destId="{E917FDD4-63CA-4A53-9759-C9183A82F53E}" srcOrd="4" destOrd="0" presId="urn:microsoft.com/office/officeart/2005/8/layout/hProcess9"/>
    <dgm:cxn modelId="{2810C251-474A-49E1-B821-4D3C4A233171}" type="presParOf" srcId="{F91A9DF0-9EE9-4D98-AA19-8FD3A43A6C1A}" destId="{BD84307D-454A-40C3-BA7F-A3596F66518E}" srcOrd="5" destOrd="0" presId="urn:microsoft.com/office/officeart/2005/8/layout/hProcess9"/>
    <dgm:cxn modelId="{E2215D01-2BE6-448F-81C6-431280A3C03E}" type="presParOf" srcId="{F91A9DF0-9EE9-4D98-AA19-8FD3A43A6C1A}" destId="{F8155C59-D693-41AD-B1D1-0A832917417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948C3-63E0-48F6-9B76-03C6D348B2D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15835F-1F8D-4FEF-8E73-FB954B6DC13B}">
      <dgm:prSet custT="1"/>
      <dgm:spPr/>
      <dgm:t>
        <a:bodyPr/>
        <a:lstStyle/>
        <a:p>
          <a:pPr rtl="0"/>
          <a:r>
            <a:rPr lang="ru-RU" sz="1800" b="1" i="0" dirty="0" smtClean="0">
              <a:solidFill>
                <a:srgbClr val="FFC000"/>
              </a:solidFill>
            </a:rPr>
            <a:t>Всего на начало 2015 года состояло на учете в ОП «</a:t>
          </a:r>
          <a:r>
            <a:rPr lang="ru-RU" sz="1800" b="1" i="0" dirty="0" err="1" smtClean="0">
              <a:solidFill>
                <a:srgbClr val="FFC000"/>
              </a:solidFill>
            </a:rPr>
            <a:t>Усть-Таркское</a:t>
          </a:r>
          <a:r>
            <a:rPr lang="ru-RU" sz="1800" b="1" i="0" dirty="0" smtClean="0">
              <a:solidFill>
                <a:srgbClr val="FFC000"/>
              </a:solidFill>
            </a:rPr>
            <a:t>» 44 несовершеннолетних подростка, а наконец 2015 года состоит 46 несовершеннолетних подростков (2014г-50 подростков).</a:t>
          </a:r>
          <a:endParaRPr lang="ru-RU" sz="1800" dirty="0">
            <a:solidFill>
              <a:srgbClr val="FFC000"/>
            </a:solidFill>
          </a:endParaRPr>
        </a:p>
      </dgm:t>
    </dgm:pt>
    <dgm:pt modelId="{B5A184AB-EF89-456E-AF57-9F269FEAFB18}" type="parTrans" cxnId="{39A70C78-316E-4BB1-B61D-9D73652E6F8F}">
      <dgm:prSet/>
      <dgm:spPr/>
      <dgm:t>
        <a:bodyPr/>
        <a:lstStyle/>
        <a:p>
          <a:endParaRPr lang="ru-RU"/>
        </a:p>
      </dgm:t>
    </dgm:pt>
    <dgm:pt modelId="{0B198B99-97F4-4C25-9680-C1E32DCADF2D}" type="sibTrans" cxnId="{39A70C78-316E-4BB1-B61D-9D73652E6F8F}">
      <dgm:prSet/>
      <dgm:spPr/>
      <dgm:t>
        <a:bodyPr/>
        <a:lstStyle/>
        <a:p>
          <a:endParaRPr lang="ru-RU"/>
        </a:p>
      </dgm:t>
    </dgm:pt>
    <dgm:pt modelId="{A0F7C62A-C7A1-486F-AE6F-DC1FD482866E}">
      <dgm:prSet custT="1"/>
      <dgm:spPr/>
      <dgm:t>
        <a:bodyPr/>
        <a:lstStyle/>
        <a:p>
          <a:pPr rtl="0"/>
          <a:r>
            <a:rPr lang="ru-RU" sz="1400" b="1" i="0" dirty="0" smtClean="0"/>
            <a:t>За 2015 год было оказано </a:t>
          </a:r>
          <a:r>
            <a:rPr lang="ru-RU" sz="1400" b="1" i="0" dirty="0" smtClean="0">
              <a:solidFill>
                <a:schemeClr val="accent1">
                  <a:lumMod val="50000"/>
                </a:schemeClr>
              </a:solidFill>
            </a:rPr>
            <a:t>78 индивидуальных психологических консультаций 54 подросткам, состоящим на учете.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dgm:t>
    </dgm:pt>
    <dgm:pt modelId="{1CC4B89A-16F1-4433-AE52-2EAFB64C30F1}" type="parTrans" cxnId="{1DC72456-6C5C-4635-B0F5-A717444D139F}">
      <dgm:prSet/>
      <dgm:spPr/>
      <dgm:t>
        <a:bodyPr/>
        <a:lstStyle/>
        <a:p>
          <a:endParaRPr lang="ru-RU"/>
        </a:p>
      </dgm:t>
    </dgm:pt>
    <dgm:pt modelId="{E4741CE5-6DAE-46F3-8C01-161C2B012525}" type="sibTrans" cxnId="{1DC72456-6C5C-4635-B0F5-A717444D139F}">
      <dgm:prSet/>
      <dgm:spPr/>
      <dgm:t>
        <a:bodyPr/>
        <a:lstStyle/>
        <a:p>
          <a:endParaRPr lang="ru-RU"/>
        </a:p>
      </dgm:t>
    </dgm:pt>
    <dgm:pt modelId="{79C81B81-F974-47E6-9DEE-A18A2E80E921}">
      <dgm:prSet custT="1"/>
      <dgm:spPr/>
      <dgm:t>
        <a:bodyPr/>
        <a:lstStyle/>
        <a:p>
          <a:pPr rtl="0"/>
          <a:r>
            <a:rPr lang="ru-RU" sz="1400" b="1" i="0" dirty="0" smtClean="0">
              <a:solidFill>
                <a:schemeClr val="accent1">
                  <a:lumMod val="50000"/>
                </a:schemeClr>
              </a:solidFill>
            </a:rPr>
            <a:t>.  Всего было осуществлено 76  патронажей в 61 семью.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dgm:t>
    </dgm:pt>
    <dgm:pt modelId="{59E78CEE-6EA8-4F9B-88DD-6F4D06D131D6}" type="parTrans" cxnId="{EA87F429-91F8-4828-AF75-439AA84B25DF}">
      <dgm:prSet/>
      <dgm:spPr/>
      <dgm:t>
        <a:bodyPr/>
        <a:lstStyle/>
        <a:p>
          <a:endParaRPr lang="ru-RU"/>
        </a:p>
      </dgm:t>
    </dgm:pt>
    <dgm:pt modelId="{87BE2DB3-4060-4EDA-B51B-4D9A2AE5960E}" type="sibTrans" cxnId="{EA87F429-91F8-4828-AF75-439AA84B25DF}">
      <dgm:prSet/>
      <dgm:spPr/>
      <dgm:t>
        <a:bodyPr/>
        <a:lstStyle/>
        <a:p>
          <a:endParaRPr lang="ru-RU"/>
        </a:p>
      </dgm:t>
    </dgm:pt>
    <dgm:pt modelId="{FEBA9F86-7B90-4BC3-9728-5F19A8D180FF}">
      <dgm:prSet custT="1"/>
      <dgm:spPr/>
      <dgm:t>
        <a:bodyPr/>
        <a:lstStyle/>
        <a:p>
          <a:pPr rtl="0"/>
          <a:r>
            <a:rPr lang="ru-RU" sz="1400" b="1" i="0" dirty="0" smtClean="0"/>
            <a:t>Работа с детьми </a:t>
          </a:r>
          <a:r>
            <a:rPr lang="ru-RU" sz="1400" b="1" i="0" dirty="0" smtClean="0">
              <a:solidFill>
                <a:schemeClr val="accent1">
                  <a:lumMod val="50000"/>
                </a:schemeClr>
              </a:solidFill>
            </a:rPr>
            <a:t>в клубе «Не трудные подростки» </a:t>
          </a:r>
          <a:r>
            <a:rPr lang="ru-RU" sz="1400" b="1" i="0" dirty="0" smtClean="0"/>
            <a:t>по программам: «Жить в мире с собой и другими» (январь-июнь) и «Дорога добра» (сентябрь-декабрь). </a:t>
          </a:r>
          <a:r>
            <a:rPr lang="ru-RU" sz="1400" b="1" i="0" dirty="0" smtClean="0">
              <a:solidFill>
                <a:schemeClr val="accent1">
                  <a:lumMod val="50000"/>
                </a:schemeClr>
              </a:solidFill>
            </a:rPr>
            <a:t>Всего было проведено </a:t>
          </a:r>
          <a:r>
            <a:rPr lang="ru-RU" sz="1400" b="1" i="0" u="sng" dirty="0" smtClean="0">
              <a:solidFill>
                <a:schemeClr val="accent1">
                  <a:lumMod val="50000"/>
                </a:schemeClr>
              </a:solidFill>
            </a:rPr>
            <a:t>9 занятий, участниками которых стали 38 подростков </a:t>
          </a:r>
          <a:r>
            <a:rPr lang="ru-RU" sz="1400" b="1" i="0" dirty="0" smtClean="0">
              <a:solidFill>
                <a:schemeClr val="accent1">
                  <a:lumMod val="50000"/>
                </a:schemeClr>
              </a:solidFill>
            </a:rPr>
            <a:t>(10 на учете в ОП и 4 на внутри школьном учете). 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FBF0D7B3-83E1-49D6-9904-A0E1DEA30FFD}" type="parTrans" cxnId="{0A001866-4A98-41F1-B674-FE447C7EA83C}">
      <dgm:prSet/>
      <dgm:spPr/>
      <dgm:t>
        <a:bodyPr/>
        <a:lstStyle/>
        <a:p>
          <a:endParaRPr lang="ru-RU"/>
        </a:p>
      </dgm:t>
    </dgm:pt>
    <dgm:pt modelId="{B89C33FC-FBEA-4DB1-9A7F-DBD9C7634F4E}" type="sibTrans" cxnId="{0A001866-4A98-41F1-B674-FE447C7EA83C}">
      <dgm:prSet/>
      <dgm:spPr/>
      <dgm:t>
        <a:bodyPr/>
        <a:lstStyle/>
        <a:p>
          <a:endParaRPr lang="ru-RU"/>
        </a:p>
      </dgm:t>
    </dgm:pt>
    <dgm:pt modelId="{27911BBF-6A28-476E-BD48-59BBE7513864}">
      <dgm:prSet custT="1"/>
      <dgm:spPr/>
      <dgm:t>
        <a:bodyPr/>
        <a:lstStyle/>
        <a:p>
          <a:pPr rtl="0"/>
          <a:r>
            <a:rPr lang="ru-RU" sz="1400" b="1" i="0" dirty="0" smtClean="0">
              <a:solidFill>
                <a:schemeClr val="accent1">
                  <a:lumMod val="50000"/>
                </a:schemeClr>
              </a:solidFill>
            </a:rPr>
            <a:t>22 подростка участвовали в 15 групповых, организованных во время выездов в сельские школы района 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dgm:t>
    </dgm:pt>
    <dgm:pt modelId="{59515A9F-E8C8-4599-BEAE-0A0339015B21}" type="parTrans" cxnId="{4164D358-985B-4ECB-9AFE-C718013B04F1}">
      <dgm:prSet/>
      <dgm:spPr/>
      <dgm:t>
        <a:bodyPr/>
        <a:lstStyle/>
        <a:p>
          <a:endParaRPr lang="ru-RU"/>
        </a:p>
      </dgm:t>
    </dgm:pt>
    <dgm:pt modelId="{AC07239A-1F88-45F8-9632-2C985034C03B}" type="sibTrans" cxnId="{4164D358-985B-4ECB-9AFE-C718013B04F1}">
      <dgm:prSet/>
      <dgm:spPr/>
      <dgm:t>
        <a:bodyPr/>
        <a:lstStyle/>
        <a:p>
          <a:endParaRPr lang="ru-RU"/>
        </a:p>
      </dgm:t>
    </dgm:pt>
    <dgm:pt modelId="{8E42C50B-B01F-44C1-ADE6-924D86AB84CF}">
      <dgm:prSet custT="1"/>
      <dgm:spPr/>
      <dgm:t>
        <a:bodyPr/>
        <a:lstStyle/>
        <a:p>
          <a:pPr rtl="0"/>
          <a:r>
            <a:rPr lang="ru-RU" sz="1400" b="1" i="0" dirty="0" smtClean="0"/>
            <a:t>В рамках межведомственной оперативно-профилактической </a:t>
          </a:r>
          <a:r>
            <a:rPr lang="ru-RU" sz="1400" b="1" i="0" dirty="0" smtClean="0">
              <a:solidFill>
                <a:schemeClr val="accent1">
                  <a:lumMod val="50000"/>
                </a:schemeClr>
              </a:solidFill>
            </a:rPr>
            <a:t>операции «Занятость» </a:t>
          </a:r>
          <a:r>
            <a:rPr lang="ru-RU" sz="1400" b="1" i="0" dirty="0" smtClean="0"/>
            <a:t>проходящей с 01.06-30.08.2015г. было охвачено </a:t>
          </a:r>
          <a:r>
            <a:rPr lang="ru-RU" sz="1400" b="1" i="0" dirty="0" smtClean="0">
              <a:solidFill>
                <a:schemeClr val="accent1">
                  <a:lumMod val="50000"/>
                </a:schemeClr>
              </a:solidFill>
            </a:rPr>
            <a:t>19 несовершеннолетних, посещено14семей, проведено 2 мероприятия и 1 акция. 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3483B986-3162-4D2D-A713-030EDA975F67}" type="parTrans" cxnId="{70BDCDE6-15E7-4B67-8382-D28AD358434D}">
      <dgm:prSet/>
      <dgm:spPr/>
      <dgm:t>
        <a:bodyPr/>
        <a:lstStyle/>
        <a:p>
          <a:endParaRPr lang="ru-RU"/>
        </a:p>
      </dgm:t>
    </dgm:pt>
    <dgm:pt modelId="{8CA71682-2816-4D09-8947-BAA8715E4AC0}" type="sibTrans" cxnId="{70BDCDE6-15E7-4B67-8382-D28AD358434D}">
      <dgm:prSet/>
      <dgm:spPr/>
      <dgm:t>
        <a:bodyPr/>
        <a:lstStyle/>
        <a:p>
          <a:endParaRPr lang="ru-RU"/>
        </a:p>
      </dgm:t>
    </dgm:pt>
    <dgm:pt modelId="{0D04188D-0C7D-4BEB-A761-9946002B3DEA}" type="pres">
      <dgm:prSet presAssocID="{09F948C3-63E0-48F6-9B76-03C6D348B2D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29B459-71FC-44C0-BC64-F569A0A8AC56}" type="pres">
      <dgm:prSet presAssocID="{A115835F-1F8D-4FEF-8E73-FB954B6DC13B}" presName="composite" presStyleCnt="0"/>
      <dgm:spPr/>
    </dgm:pt>
    <dgm:pt modelId="{964B1B76-68CC-46D8-B506-742447A342B3}" type="pres">
      <dgm:prSet presAssocID="{A115835F-1F8D-4FEF-8E73-FB954B6DC13B}" presName="parentText" presStyleLbl="alignNode1" presStyleIdx="0" presStyleCnt="1" custLinFactNeighborX="0" custLinFactNeighborY="-121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6A42E-428A-4829-B125-98AB68C6E68A}" type="pres">
      <dgm:prSet presAssocID="{A115835F-1F8D-4FEF-8E73-FB954B6DC13B}" presName="descendantText" presStyleLbl="alignAcc1" presStyleIdx="0" presStyleCnt="1" custScaleY="174635" custLinFactNeighborX="-658" custLinFactNeighborY="-1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A70C78-316E-4BB1-B61D-9D73652E6F8F}" srcId="{09F948C3-63E0-48F6-9B76-03C6D348B2D7}" destId="{A115835F-1F8D-4FEF-8E73-FB954B6DC13B}" srcOrd="0" destOrd="0" parTransId="{B5A184AB-EF89-456E-AF57-9F269FEAFB18}" sibTransId="{0B198B99-97F4-4C25-9680-C1E32DCADF2D}"/>
    <dgm:cxn modelId="{EA87F429-91F8-4828-AF75-439AA84B25DF}" srcId="{A115835F-1F8D-4FEF-8E73-FB954B6DC13B}" destId="{79C81B81-F974-47E6-9DEE-A18A2E80E921}" srcOrd="1" destOrd="0" parTransId="{59E78CEE-6EA8-4F9B-88DD-6F4D06D131D6}" sibTransId="{87BE2DB3-4060-4EDA-B51B-4D9A2AE5960E}"/>
    <dgm:cxn modelId="{70BDCDE6-15E7-4B67-8382-D28AD358434D}" srcId="{A115835F-1F8D-4FEF-8E73-FB954B6DC13B}" destId="{8E42C50B-B01F-44C1-ADE6-924D86AB84CF}" srcOrd="4" destOrd="0" parTransId="{3483B986-3162-4D2D-A713-030EDA975F67}" sibTransId="{8CA71682-2816-4D09-8947-BAA8715E4AC0}"/>
    <dgm:cxn modelId="{0A001866-4A98-41F1-B674-FE447C7EA83C}" srcId="{A115835F-1F8D-4FEF-8E73-FB954B6DC13B}" destId="{FEBA9F86-7B90-4BC3-9728-5F19A8D180FF}" srcOrd="2" destOrd="0" parTransId="{FBF0D7B3-83E1-49D6-9904-A0E1DEA30FFD}" sibTransId="{B89C33FC-FBEA-4DB1-9A7F-DBD9C7634F4E}"/>
    <dgm:cxn modelId="{1DC72456-6C5C-4635-B0F5-A717444D139F}" srcId="{A115835F-1F8D-4FEF-8E73-FB954B6DC13B}" destId="{A0F7C62A-C7A1-486F-AE6F-DC1FD482866E}" srcOrd="0" destOrd="0" parTransId="{1CC4B89A-16F1-4433-AE52-2EAFB64C30F1}" sibTransId="{E4741CE5-6DAE-46F3-8C01-161C2B012525}"/>
    <dgm:cxn modelId="{07831B6A-1DF2-4106-983E-9746E7EA790A}" type="presOf" srcId="{A0F7C62A-C7A1-486F-AE6F-DC1FD482866E}" destId="{B6B6A42E-428A-4829-B125-98AB68C6E68A}" srcOrd="0" destOrd="0" presId="urn:microsoft.com/office/officeart/2005/8/layout/chevron2"/>
    <dgm:cxn modelId="{35039627-3053-4625-A297-1D66292F5246}" type="presOf" srcId="{79C81B81-F974-47E6-9DEE-A18A2E80E921}" destId="{B6B6A42E-428A-4829-B125-98AB68C6E68A}" srcOrd="0" destOrd="1" presId="urn:microsoft.com/office/officeart/2005/8/layout/chevron2"/>
    <dgm:cxn modelId="{46BC0C7B-47CD-4B5B-ACEE-B02AD3C8D550}" type="presOf" srcId="{8E42C50B-B01F-44C1-ADE6-924D86AB84CF}" destId="{B6B6A42E-428A-4829-B125-98AB68C6E68A}" srcOrd="0" destOrd="4" presId="urn:microsoft.com/office/officeart/2005/8/layout/chevron2"/>
    <dgm:cxn modelId="{4164D358-985B-4ECB-9AFE-C718013B04F1}" srcId="{A115835F-1F8D-4FEF-8E73-FB954B6DC13B}" destId="{27911BBF-6A28-476E-BD48-59BBE7513864}" srcOrd="3" destOrd="0" parTransId="{59515A9F-E8C8-4599-BEAE-0A0339015B21}" sibTransId="{AC07239A-1F88-45F8-9632-2C985034C03B}"/>
    <dgm:cxn modelId="{61469AC2-2455-49E6-97B7-0D71A88A2C1B}" type="presOf" srcId="{09F948C3-63E0-48F6-9B76-03C6D348B2D7}" destId="{0D04188D-0C7D-4BEB-A761-9946002B3DEA}" srcOrd="0" destOrd="0" presId="urn:microsoft.com/office/officeart/2005/8/layout/chevron2"/>
    <dgm:cxn modelId="{E13571A6-5289-41F6-837E-4984C3278CBE}" type="presOf" srcId="{FEBA9F86-7B90-4BC3-9728-5F19A8D180FF}" destId="{B6B6A42E-428A-4829-B125-98AB68C6E68A}" srcOrd="0" destOrd="2" presId="urn:microsoft.com/office/officeart/2005/8/layout/chevron2"/>
    <dgm:cxn modelId="{399586A4-AE36-4531-A274-A7A08795D955}" type="presOf" srcId="{A115835F-1F8D-4FEF-8E73-FB954B6DC13B}" destId="{964B1B76-68CC-46D8-B506-742447A342B3}" srcOrd="0" destOrd="0" presId="urn:microsoft.com/office/officeart/2005/8/layout/chevron2"/>
    <dgm:cxn modelId="{3AD2BE87-69BA-449F-AFB3-610A8824EBE3}" type="presOf" srcId="{27911BBF-6A28-476E-BD48-59BBE7513864}" destId="{B6B6A42E-428A-4829-B125-98AB68C6E68A}" srcOrd="0" destOrd="3" presId="urn:microsoft.com/office/officeart/2005/8/layout/chevron2"/>
    <dgm:cxn modelId="{24EA23E3-523C-4B45-8E00-684E73346958}" type="presParOf" srcId="{0D04188D-0C7D-4BEB-A761-9946002B3DEA}" destId="{BC29B459-71FC-44C0-BC64-F569A0A8AC56}" srcOrd="0" destOrd="0" presId="urn:microsoft.com/office/officeart/2005/8/layout/chevron2"/>
    <dgm:cxn modelId="{F0A417A3-9A5A-4236-8868-4E97B69B28EA}" type="presParOf" srcId="{BC29B459-71FC-44C0-BC64-F569A0A8AC56}" destId="{964B1B76-68CC-46D8-B506-742447A342B3}" srcOrd="0" destOrd="0" presId="urn:microsoft.com/office/officeart/2005/8/layout/chevron2"/>
    <dgm:cxn modelId="{B1DE4C68-6BF0-4293-9F89-E7ADCA08CCEC}" type="presParOf" srcId="{BC29B459-71FC-44C0-BC64-F569A0A8AC56}" destId="{B6B6A42E-428A-4829-B125-98AB68C6E68A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E4EEC-F12B-43B9-8D24-98CB3337FDFD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890B3-2781-4070-9885-2B9C439E63E3}">
      <dsp:nvSpPr>
        <dsp:cNvPr id="0" name=""/>
        <dsp:cNvSpPr/>
      </dsp:nvSpPr>
      <dsp:spPr>
        <a:xfrm>
          <a:off x="184666" y="0"/>
          <a:ext cx="1183486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2015 год</a:t>
          </a:r>
          <a:endParaRPr lang="ru-RU" sz="1700" kern="1200" dirty="0"/>
        </a:p>
      </dsp:txBody>
      <dsp:txXfrm>
        <a:off x="184666" y="0"/>
        <a:ext cx="1183486" cy="369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0.73913</cdr:x>
      <cdr:y>0.86539</cdr:y>
    </cdr:from>
    <cdr:to>
      <cdr:x>0.82881</cdr:x>
      <cdr:y>0.95554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77016" y="3429024"/>
          <a:ext cx="785818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b="1" dirty="0" smtClean="0">
              <a:solidFill>
                <a:srgbClr val="FFC000"/>
              </a:solidFill>
            </a:rPr>
            <a:t>2015 год</a:t>
          </a:r>
          <a:endParaRPr lang="ru-RU" sz="1100" b="1" dirty="0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0.60054</cdr:x>
      <cdr:y>0.86539</cdr:y>
    </cdr:from>
    <cdr:to>
      <cdr:x>0.69022</cdr:x>
      <cdr:y>0.91948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262570" y="3429024"/>
          <a:ext cx="785818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rgbClr val="FFC000"/>
              </a:solidFill>
            </a:rPr>
            <a:t>2014 год</a:t>
          </a:r>
          <a:endParaRPr lang="ru-RU" sz="1100" b="1" dirty="0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0.4375</cdr:x>
      <cdr:y>0.88342</cdr:y>
    </cdr:from>
    <cdr:to>
      <cdr:x>0.55163</cdr:x>
      <cdr:y>0.93751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33810" y="3500462"/>
          <a:ext cx="100013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rgbClr val="FFC000"/>
              </a:solidFill>
            </a:rPr>
            <a:t>2013 год</a:t>
          </a:r>
          <a:endParaRPr lang="ru-RU" sz="1100" b="1" dirty="0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0.27446</cdr:x>
      <cdr:y>0.88342</cdr:y>
    </cdr:from>
    <cdr:to>
      <cdr:x>0.36413</cdr:x>
      <cdr:y>0.93751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05050" y="3500462"/>
          <a:ext cx="785818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rgbClr val="FFC000"/>
              </a:solidFill>
            </a:rPr>
            <a:t>2012 год</a:t>
          </a:r>
          <a:endParaRPr lang="ru-RU" sz="1100" b="1" dirty="0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0.12771</cdr:x>
      <cdr:y>0.88342</cdr:y>
    </cdr:from>
    <cdr:to>
      <cdr:x>0.23369</cdr:x>
      <cdr:y>0.95554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119166" y="3500462"/>
          <a:ext cx="928694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rgbClr val="FFC000"/>
              </a:solidFill>
            </a:rPr>
            <a:t>2011 год</a:t>
          </a:r>
          <a:endParaRPr lang="ru-RU" sz="1100" b="1" dirty="0">
            <a:solidFill>
              <a:srgbClr val="FFC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0.7034</cdr:x>
      <cdr:y>0.25</cdr:y>
    </cdr:from>
    <cdr:to>
      <cdr:x>0.97725</cdr:x>
      <cdr:y>0.57539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xmlns="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448032" y="996713"/>
          <a:ext cx="2121049" cy="1297312"/>
        </a:xfrm>
        <a:prstGeom xmlns:a="http://schemas.openxmlformats.org/drawingml/2006/main" prst="rect">
          <a:avLst/>
        </a:prstGeom>
        <a:ln xmlns:a="http://schemas.openxmlformats.org/drawingml/2006/main" w="88900" cap="sq" cmpd="thickThin">
          <a:solidFill>
            <a:srgbClr val="00B0F0"/>
          </a:solidFill>
          <a:prstDash val="solid"/>
          <a:miter lim="800000"/>
        </a:ln>
        <a:effectLst xmlns:a="http://schemas.openxmlformats.org/drawingml/2006/main">
          <a:innerShdw blurRad="76200">
            <a:srgbClr val="000000"/>
          </a:innerShdw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4DBAB-D468-4DAD-BBB3-8BE72DAFA80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00FAE-AD5B-4D4F-B5C1-D7EE4FE38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077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183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8714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9854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5007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591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1310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171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7451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8810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156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6661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383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0805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A9AEF-9A0F-47F6-9ACE-883B0233373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5963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903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2806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199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0FAE-AD5B-4D4F-B5C1-D7EE4FE38D7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5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081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260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299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71555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296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877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1624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6742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3617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4775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507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8928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7973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9772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3926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9910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3868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9444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2891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8948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1333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92946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2099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7018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31458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0767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5377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2925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912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820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8891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560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073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8091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915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1861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8316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5945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0164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62374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01368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7777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6540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125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7363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3413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042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553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509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327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296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5168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5997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2198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diagramLayout" Target="../diagrams/layout1.xml"/><Relationship Id="rId3" Type="http://schemas.openxmlformats.org/officeDocument/2006/relationships/image" Target="../media/image2.jpeg"/><Relationship Id="rId21" Type="http://schemas.openxmlformats.org/officeDocument/2006/relationships/image" Target="../media/image16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diagramColors" Target="../diagrams/colors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diagramQuickStyle" Target="../diagrams/quickStyle1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microsoft.com/office/2007/relationships/diagramDrawing" Target="../diagrams/drawing5.xml"/><Relationship Id="rId3" Type="http://schemas.openxmlformats.org/officeDocument/2006/relationships/image" Target="../media/image73.png"/><Relationship Id="rId7" Type="http://schemas.openxmlformats.org/officeDocument/2006/relationships/diagramColors" Target="../diagrams/colors4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Colors" Target="../diagrams/colors5.xml"/><Relationship Id="rId5" Type="http://schemas.openxmlformats.org/officeDocument/2006/relationships/diagramLayout" Target="../diagrams/layout4.xml"/><Relationship Id="rId10" Type="http://schemas.openxmlformats.org/officeDocument/2006/relationships/diagramQuickStyle" Target="../diagrams/quickStyle5.xml"/><Relationship Id="rId4" Type="http://schemas.openxmlformats.org/officeDocument/2006/relationships/diagramData" Target="../diagrams/data4.xml"/><Relationship Id="rId9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84.jpeg"/><Relationship Id="rId12" Type="http://schemas.microsoft.com/office/2007/relationships/diagramDrawing" Target="../diagrams/drawing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87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smiles.33b.ru/smile.41651.html" TargetMode="External"/><Relationship Id="rId3" Type="http://schemas.openxmlformats.org/officeDocument/2006/relationships/image" Target="../media/image100.gif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gif"/><Relationship Id="rId9" Type="http://schemas.openxmlformats.org/officeDocument/2006/relationships/image" Target="../media/image10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29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4.jpeg"/><Relationship Id="rId4" Type="http://schemas.openxmlformats.org/officeDocument/2006/relationships/image" Target="../media/image1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10" Type="http://schemas.openxmlformats.org/officeDocument/2006/relationships/image" Target="../media/image144.gif"/><Relationship Id="rId4" Type="http://schemas.openxmlformats.org/officeDocument/2006/relationships/image" Target="../media/image138.jpeg"/><Relationship Id="rId9" Type="http://schemas.openxmlformats.org/officeDocument/2006/relationships/image" Target="../media/image14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gif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9" Type="http://schemas.openxmlformats.org/officeDocument/2006/relationships/image" Target="../media/image15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21" Type="http://schemas.openxmlformats.org/officeDocument/2006/relationships/image" Target="../media/image36.jpeg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jpe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24" Type="http://schemas.openxmlformats.org/officeDocument/2006/relationships/image" Target="../media/image39.jpeg"/><Relationship Id="rId5" Type="http://schemas.openxmlformats.org/officeDocument/2006/relationships/image" Target="../media/image20.emf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10" Type="http://schemas.openxmlformats.org/officeDocument/2006/relationships/image" Target="../media/image25.emf"/><Relationship Id="rId19" Type="http://schemas.openxmlformats.org/officeDocument/2006/relationships/image" Target="../media/image34.jpeg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34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11" Type="http://schemas.openxmlformats.org/officeDocument/2006/relationships/image" Target="../media/image185.gif"/><Relationship Id="rId5" Type="http://schemas.openxmlformats.org/officeDocument/2006/relationships/image" Target="../media/image179.jpeg"/><Relationship Id="rId10" Type="http://schemas.openxmlformats.org/officeDocument/2006/relationships/image" Target="../media/image184.gif"/><Relationship Id="rId4" Type="http://schemas.openxmlformats.org/officeDocument/2006/relationships/image" Target="../media/image178.jpeg"/><Relationship Id="rId9" Type="http://schemas.openxmlformats.org/officeDocument/2006/relationships/image" Target="../media/image18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13" Type="http://schemas.openxmlformats.org/officeDocument/2006/relationships/image" Target="../media/image197.gif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12" Type="http://schemas.openxmlformats.org/officeDocument/2006/relationships/image" Target="../media/image19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11" Type="http://schemas.openxmlformats.org/officeDocument/2006/relationships/image" Target="../media/image184.gif"/><Relationship Id="rId5" Type="http://schemas.openxmlformats.org/officeDocument/2006/relationships/image" Target="../media/image190.jpeg"/><Relationship Id="rId10" Type="http://schemas.openxmlformats.org/officeDocument/2006/relationships/image" Target="../media/image195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66.jpeg"/><Relationship Id="rId4" Type="http://schemas.openxmlformats.org/officeDocument/2006/relationships/image" Target="../media/image20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0"/>
            <a:ext cx="7772400" cy="8572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Georgia" panose="02040502050405020303" pitchFamily="18" charset="0"/>
                <a:cs typeface="Aharoni" pitchFamily="2" charset="-79"/>
              </a:rPr>
              <a:t>Отделение психолого-педагогической помощи семье и детям МБУ «КЦСОН»</a:t>
            </a:r>
          </a:p>
          <a:p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\\Zababurina-pc\сетевая\роме\коллектив 312.JPG"/>
          <p:cNvPicPr>
            <a:picLocks noChangeAspect="1" noChangeArrowheads="1"/>
          </p:cNvPicPr>
          <p:nvPr/>
        </p:nvPicPr>
        <p:blipFill>
          <a:blip r:embed="rId3" cstate="print"/>
          <a:srcRect l="26045" r="10898"/>
          <a:stretch>
            <a:fillRect/>
          </a:stretch>
        </p:blipFill>
        <p:spPr bwMode="auto">
          <a:xfrm rot="21248422">
            <a:off x="71012" y="580565"/>
            <a:ext cx="1652983" cy="1475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5" r="44687"/>
          <a:stretch>
            <a:fillRect/>
          </a:stretch>
        </p:blipFill>
        <p:spPr>
          <a:xfrm rot="322932">
            <a:off x="7644189" y="509186"/>
            <a:ext cx="1364740" cy="1609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\\Zababurina-pc\сетевая\роме\коллектив 320.JPG"/>
          <p:cNvPicPr>
            <a:picLocks noChangeAspect="1" noChangeArrowheads="1"/>
          </p:cNvPicPr>
          <p:nvPr/>
        </p:nvPicPr>
        <p:blipFill>
          <a:blip r:embed="rId5" cstate="print"/>
          <a:srcRect l="30235" t="16129" r="17101"/>
          <a:stretch>
            <a:fillRect/>
          </a:stretch>
        </p:blipFill>
        <p:spPr bwMode="auto">
          <a:xfrm>
            <a:off x="1500166" y="571480"/>
            <a:ext cx="1752980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\\Zababurina-pc\сетевая\роме\коллектив 337.JPG"/>
          <p:cNvPicPr>
            <a:picLocks noChangeAspect="1" noChangeArrowheads="1"/>
          </p:cNvPicPr>
          <p:nvPr/>
        </p:nvPicPr>
        <p:blipFill>
          <a:blip r:embed="rId6" cstate="print"/>
          <a:srcRect l="11338" r="28622"/>
          <a:stretch>
            <a:fillRect/>
          </a:stretch>
        </p:blipFill>
        <p:spPr bwMode="auto">
          <a:xfrm>
            <a:off x="3172678" y="597232"/>
            <a:ext cx="1500198" cy="154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ADMIN\Desktop\Служба социально-педагогической поддержки\Служба социально-педагогической поддержки семьи и детства\image.jpg"/>
          <p:cNvPicPr>
            <a:picLocks noChangeAspect="1" noChangeArrowheads="1"/>
          </p:cNvPicPr>
          <p:nvPr/>
        </p:nvPicPr>
        <p:blipFill>
          <a:blip r:embed="rId7"/>
          <a:srcRect r="7029"/>
          <a:stretch>
            <a:fillRect/>
          </a:stretch>
        </p:blipFill>
        <p:spPr bwMode="auto">
          <a:xfrm rot="200042">
            <a:off x="4687762" y="612510"/>
            <a:ext cx="1456556" cy="1566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11" y="2641123"/>
            <a:ext cx="2236459" cy="1294363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500034" y="1428736"/>
            <a:ext cx="7991838" cy="634002"/>
          </a:xfrm>
        </p:spPr>
        <p:txBody>
          <a:bodyPr/>
          <a:lstStyle/>
          <a:p>
            <a:pPr algn="ctr"/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154" y="1961279"/>
            <a:ext cx="8838518" cy="707886"/>
          </a:xfrm>
          <a:prstGeom prst="rect">
            <a:avLst/>
          </a:prstGeom>
          <a:solidFill>
            <a:srgbClr val="B4DE86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 заботой о семьях и детях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8351" y="2696095"/>
            <a:ext cx="1937920" cy="19765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1199" y="4820835"/>
            <a:ext cx="2641669" cy="1487162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2" descr="G:\DCIM\120_PANA\P12003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3827" y="3876181"/>
            <a:ext cx="2070461" cy="116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6717125" y="4482088"/>
            <a:ext cx="2095585" cy="1179737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Объект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0335" y="2919970"/>
            <a:ext cx="982029" cy="174439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4727" y="5564416"/>
            <a:ext cx="2074312" cy="1293584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3123" y="2792892"/>
            <a:ext cx="2555193" cy="1438354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072" y="5176611"/>
            <a:ext cx="2740438" cy="154276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21" name="Схема 20"/>
          <p:cNvGraphicFramePr/>
          <p:nvPr/>
        </p:nvGraphicFramePr>
        <p:xfrm>
          <a:off x="3625542" y="6488668"/>
          <a:ext cx="136815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20" name="Picture 2" descr="\\Zababurina-pc\сетевая\Оля Я\коллектив 340.JPG"/>
          <p:cNvPicPr>
            <a:picLocks noChangeAspect="1" noChangeArrowheads="1"/>
          </p:cNvPicPr>
          <p:nvPr/>
        </p:nvPicPr>
        <p:blipFill>
          <a:blip r:embed="rId21" cstate="print"/>
          <a:srcRect l="27441" r="16124"/>
          <a:stretch>
            <a:fillRect/>
          </a:stretch>
        </p:blipFill>
        <p:spPr bwMode="auto">
          <a:xfrm>
            <a:off x="6215074" y="571480"/>
            <a:ext cx="1363362" cy="1489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1"/>
            <a:ext cx="9144000" cy="666936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100" b="1" dirty="0" smtClean="0">
                <a:solidFill>
                  <a:srgbClr val="FFFF00"/>
                </a:solidFill>
              </a:rPr>
              <a:t>     С </a:t>
            </a:r>
            <a:r>
              <a:rPr lang="ru-RU" sz="2100" b="1" dirty="0">
                <a:solidFill>
                  <a:srgbClr val="FFFF00"/>
                </a:solidFill>
              </a:rPr>
              <a:t>сентября 2015 года министерством социального развития Новосибирской области началась реализация программы «В интересах детей» на 2015-2017 годы, получившая финансовую поддержку фонда поддержки детей, находящихся в трудной жизненной ситуации</a:t>
            </a:r>
            <a:r>
              <a:rPr lang="ru-RU" sz="2100" b="1" dirty="0" smtClean="0">
                <a:solidFill>
                  <a:srgbClr val="FFFF00"/>
                </a:solidFill>
              </a:rPr>
              <a:t>. </a:t>
            </a:r>
            <a:r>
              <a:rPr lang="ru-RU" sz="2100" b="1" dirty="0">
                <a:solidFill>
                  <a:srgbClr val="FFFF00"/>
                </a:solidFill>
              </a:rPr>
              <a:t>Программа направлена на профилактику социального сиротства детей и семейного неблагополучия на территории Новосибирской области.</a:t>
            </a:r>
          </a:p>
          <a:p>
            <a:pPr algn="just"/>
            <a:endParaRPr lang="ru-RU" sz="2100" b="1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В рамках реализации программы с сентября на базе отделения психолого-педагогической помощи семье и детям </a:t>
            </a:r>
            <a:r>
              <a:rPr lang="ru-RU" dirty="0">
                <a:solidFill>
                  <a:srgbClr val="C00000"/>
                </a:solidFill>
              </a:rPr>
              <a:t>МБУ «КЦСОН» Усть-Таркского района Новосибирской области организована </a:t>
            </a:r>
            <a:r>
              <a:rPr lang="ru-RU" b="1" dirty="0">
                <a:solidFill>
                  <a:srgbClr val="C00000"/>
                </a:solidFill>
              </a:rPr>
              <a:t>служба социально-педагогической поддержки семьи и детства</a:t>
            </a:r>
            <a:r>
              <a:rPr lang="ru-RU" dirty="0">
                <a:solidFill>
                  <a:srgbClr val="C00000"/>
                </a:solidFill>
              </a:rPr>
              <a:t>,</a:t>
            </a:r>
            <a:r>
              <a:rPr lang="ru-RU" dirty="0"/>
              <a:t> </a:t>
            </a:r>
            <a:r>
              <a:rPr lang="ru-RU" b="1" dirty="0">
                <a:solidFill>
                  <a:srgbClr val="FFFF00"/>
                </a:solidFill>
              </a:rPr>
              <a:t>целью которой является обеспечение психолого-педагогической поддержки семей с детьми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на территории Усть-Таркского района</a:t>
            </a:r>
          </a:p>
          <a:p>
            <a:r>
              <a:rPr lang="ru-RU" b="1" dirty="0">
                <a:solidFill>
                  <a:srgbClr val="FFFF00"/>
                </a:solidFill>
              </a:rPr>
              <a:t>Служба призвана осуществлять деятельность по раннему выявлению семей с детьми и детей, нуждающихся в  социально - педагогической поддержки и  оказанию им своевременной и комплексной помощи. </a:t>
            </a:r>
          </a:p>
          <a:p>
            <a:endParaRPr lang="ru-RU" dirty="0"/>
          </a:p>
        </p:txBody>
      </p:sp>
      <p:pic>
        <p:nvPicPr>
          <p:cNvPr id="8" name="Picture 4" descr="http://gdb.rferl.org/EAD98A18-73E7-4D8F-9580-6B4A92A944E5_mw1024_mh1024_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65" b="10146"/>
          <a:stretch/>
        </p:blipFill>
        <p:spPr bwMode="auto">
          <a:xfrm>
            <a:off x="703973" y="1944781"/>
            <a:ext cx="1982704" cy="188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m3-tub-ru.yandex.net/i?id=c75ee58f82f9fe98a4e0e429bf870e13&amp;n=33&amp;h=215&amp;w=1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6550" y="1943725"/>
            <a:ext cx="1243013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msr.nso.ru/sites/msr.nso.ru/wodby_files/files/styles/image_without_gallery/public/news/2015/11/logotip_v_rgb_1_0.jpg?itok=aphY0e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8776" y="2055515"/>
            <a:ext cx="195513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detdom7.ucoz.ru/_nw/2/732991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24" y="1988840"/>
            <a:ext cx="1350986" cy="183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8609" y="2055515"/>
            <a:ext cx="1699404" cy="193608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301638" y="2160426"/>
            <a:ext cx="1731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70C0"/>
                </a:solidFill>
              </a:rPr>
              <a:t>Служба социально педагогической поддержки семьи и детства</a:t>
            </a:r>
            <a:endParaRPr lang="ru-RU" sz="1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7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914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В рамках реализации мероприятий  и для оказания качественной и технологичной помощи семьям с детьми    на средства гранта </a:t>
            </a:r>
            <a:r>
              <a:rPr lang="ru-RU" sz="2400" b="1" u="sng" dirty="0">
                <a:solidFill>
                  <a:srgbClr val="FFFF00"/>
                </a:solidFill>
              </a:rPr>
              <a:t>приобретено оборудование:</a:t>
            </a:r>
            <a:r>
              <a:rPr lang="ru-RU" sz="2400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2400" dirty="0" smtClean="0">
                <a:solidFill>
                  <a:srgbClr val="C00000"/>
                </a:solidFill>
                <a:effectLst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143000"/>
            <a:ext cx="8721305" cy="331118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1003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Развивающее  </a:t>
            </a:r>
            <a:r>
              <a:rPr lang="ru-RU" sz="1800" b="1" dirty="0">
                <a:solidFill>
                  <a:schemeClr val="bg1"/>
                </a:solidFill>
              </a:rPr>
              <a:t>игровое оборудование- познавательный игровой набор "Дары </a:t>
            </a:r>
            <a:r>
              <a:rPr lang="ru-RU" sz="1800" b="1" dirty="0" err="1">
                <a:solidFill>
                  <a:schemeClr val="bg1"/>
                </a:solidFill>
              </a:rPr>
              <a:t>Фрёбеля</a:t>
            </a:r>
            <a:r>
              <a:rPr lang="ru-RU" sz="1800" b="1" dirty="0">
                <a:solidFill>
                  <a:schemeClr val="bg1"/>
                </a:solidFill>
              </a:rPr>
              <a:t>".  В составе </a:t>
            </a:r>
            <a:r>
              <a:rPr lang="ru-RU" sz="1800" b="1" dirty="0" smtClean="0">
                <a:solidFill>
                  <a:schemeClr val="bg1"/>
                </a:solidFill>
              </a:rPr>
              <a:t> набора </a:t>
            </a:r>
            <a:r>
              <a:rPr lang="ru-RU" sz="1800" b="1" dirty="0">
                <a:solidFill>
                  <a:schemeClr val="bg1"/>
                </a:solidFill>
              </a:rPr>
              <a:t>входят 14 модулей и комплект методических пособий (11 штук).</a:t>
            </a:r>
          </a:p>
          <a:p>
            <a:pPr lvl="0"/>
            <a:r>
              <a:rPr lang="ru-RU" sz="1800" b="1" dirty="0">
                <a:solidFill>
                  <a:schemeClr val="bg1"/>
                </a:solidFill>
              </a:rPr>
              <a:t>Интерактивная доска и ноутбук,</a:t>
            </a:r>
          </a:p>
          <a:p>
            <a:pPr lvl="0"/>
            <a:r>
              <a:rPr lang="ru-RU" sz="1800" b="1" dirty="0">
                <a:solidFill>
                  <a:schemeClr val="bg1"/>
                </a:solidFill>
              </a:rPr>
              <a:t>Наборы мягкой мебели, стеллаж, 2 стола-тумбы, стулья, </a:t>
            </a:r>
            <a:r>
              <a:rPr lang="ru-RU" sz="1800" b="1" dirty="0" smtClean="0">
                <a:solidFill>
                  <a:schemeClr val="bg1"/>
                </a:solidFill>
              </a:rPr>
              <a:t> офисные </a:t>
            </a:r>
            <a:r>
              <a:rPr lang="ru-RU" sz="1800" b="1" dirty="0">
                <a:solidFill>
                  <a:schemeClr val="bg1"/>
                </a:solidFill>
              </a:rPr>
              <a:t>кресла.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\Desktop\Служба социально-педагогической поддержки\Оборудование\Фото оборудования\P120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4203" y="2898249"/>
            <a:ext cx="1359687" cy="2181802"/>
          </a:xfrm>
          <a:prstGeom prst="rect">
            <a:avLst/>
          </a:prstGeom>
          <a:noFill/>
        </p:spPr>
      </p:pic>
      <p:pic>
        <p:nvPicPr>
          <p:cNvPr id="1027" name="Picture 3" descr="C:\Users\ADMIN\Desktop\Служба социально-педагогической поддержки\Оборудование\Фото оборудования\P1200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7990" y="3121365"/>
            <a:ext cx="2537912" cy="1905000"/>
          </a:xfrm>
          <a:prstGeom prst="rect">
            <a:avLst/>
          </a:prstGeom>
          <a:noFill/>
        </p:spPr>
      </p:pic>
      <p:pic>
        <p:nvPicPr>
          <p:cNvPr id="1028" name="Picture 4" descr="C:\Users\ADMIN\Desktop\Служба социально-педагогической поддержки\Оборудование\Фото оборудования\P1200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5410200"/>
            <a:ext cx="571835" cy="1354345"/>
          </a:xfrm>
          <a:prstGeom prst="rect">
            <a:avLst/>
          </a:prstGeom>
          <a:noFill/>
        </p:spPr>
      </p:pic>
      <p:pic>
        <p:nvPicPr>
          <p:cNvPr id="1029" name="Picture 5" descr="C:\Users\ADMIN\Desktop\Служба социально-педагогической поддержки\Оборудование\Фото оборудования\P1200266.JPG"/>
          <p:cNvPicPr>
            <a:picLocks noChangeAspect="1" noChangeArrowheads="1"/>
          </p:cNvPicPr>
          <p:nvPr/>
        </p:nvPicPr>
        <p:blipFill>
          <a:blip r:embed="rId5" cstate="print"/>
          <a:srcRect l="13929" r="3657"/>
          <a:stretch>
            <a:fillRect/>
          </a:stretch>
        </p:blipFill>
        <p:spPr bwMode="auto">
          <a:xfrm>
            <a:off x="72468" y="3116450"/>
            <a:ext cx="2445863" cy="2227664"/>
          </a:xfrm>
          <a:prstGeom prst="rect">
            <a:avLst/>
          </a:prstGeom>
          <a:noFill/>
        </p:spPr>
      </p:pic>
      <p:pic>
        <p:nvPicPr>
          <p:cNvPr id="1031" name="Picture 7" descr="C:\Users\ADMIN\Desktop\Служба социально-педагогической поддержки\Оборудование\Фото оборудования\P1200272.JPG"/>
          <p:cNvPicPr>
            <a:picLocks noChangeAspect="1" noChangeArrowheads="1"/>
          </p:cNvPicPr>
          <p:nvPr/>
        </p:nvPicPr>
        <p:blipFill>
          <a:blip r:embed="rId6" cstate="print"/>
          <a:srcRect l="21700" r="18123"/>
          <a:stretch>
            <a:fillRect/>
          </a:stretch>
        </p:blipFill>
        <p:spPr bwMode="auto">
          <a:xfrm>
            <a:off x="152400" y="5486400"/>
            <a:ext cx="1023535" cy="1276709"/>
          </a:xfrm>
          <a:prstGeom prst="rect">
            <a:avLst/>
          </a:prstGeom>
          <a:noFill/>
        </p:spPr>
      </p:pic>
      <p:pic>
        <p:nvPicPr>
          <p:cNvPr id="1032" name="Picture 8" descr="C:\Users\ADMIN\Desktop\Служба социально-педагогической поддержки\Оборудование\Фото оборудования\P12002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5598546"/>
            <a:ext cx="1677892" cy="1259454"/>
          </a:xfrm>
          <a:prstGeom prst="rect">
            <a:avLst/>
          </a:prstGeom>
          <a:noFill/>
        </p:spPr>
      </p:pic>
      <p:pic>
        <p:nvPicPr>
          <p:cNvPr id="1033" name="Picture 9" descr="C:\Users\ADMIN\Desktop\Служба социально-педагогической поддержки\Оборудование\Фото оборудования\P12002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784338"/>
            <a:ext cx="2762609" cy="2073662"/>
          </a:xfrm>
          <a:prstGeom prst="rect">
            <a:avLst/>
          </a:prstGeom>
          <a:noFill/>
        </p:spPr>
      </p:pic>
      <p:pic>
        <p:nvPicPr>
          <p:cNvPr id="1034" name="Picture 10" descr="C:\Users\ADMIN\Desktop\Служба социально-педагогической поддержки\Оборудование\Фото оборудования\P12002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5598543"/>
            <a:ext cx="1677896" cy="1259457"/>
          </a:xfrm>
          <a:prstGeom prst="rect">
            <a:avLst/>
          </a:prstGeom>
          <a:noFill/>
        </p:spPr>
      </p:pic>
      <p:pic>
        <p:nvPicPr>
          <p:cNvPr id="1035" name="Picture 11" descr="C:\Users\ADMIN\Desktop\Служба социально-педагогической поддержки\Оборудование\Фото оборудования\P120026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68987" y="3047166"/>
            <a:ext cx="2289622" cy="1718630"/>
          </a:xfrm>
          <a:prstGeom prst="rect">
            <a:avLst/>
          </a:prstGeom>
          <a:noFill/>
        </p:spPr>
      </p:pic>
      <p:pic>
        <p:nvPicPr>
          <p:cNvPr id="1036" name="Picture 12" descr="C:\Users\ADMIN\Desktop\Служба социально-педагогической поддержки\Оборудование\Фото оборудования\P1200258.JPG"/>
          <p:cNvPicPr>
            <a:picLocks noChangeAspect="1" noChangeArrowheads="1"/>
          </p:cNvPicPr>
          <p:nvPr/>
        </p:nvPicPr>
        <p:blipFill>
          <a:blip r:embed="rId11" cstate="print"/>
          <a:srcRect t="18616"/>
          <a:stretch>
            <a:fillRect/>
          </a:stretch>
        </p:blipFill>
        <p:spPr bwMode="auto">
          <a:xfrm>
            <a:off x="5410200" y="5410200"/>
            <a:ext cx="705209" cy="13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993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05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Всего </a:t>
            </a:r>
            <a:r>
              <a:rPr lang="ru-RU" sz="2000" dirty="0">
                <a:solidFill>
                  <a:srgbClr val="C00000"/>
                </a:solidFill>
              </a:rPr>
              <a:t>с сентября по </a:t>
            </a:r>
            <a:r>
              <a:rPr lang="ru-RU" sz="2000" dirty="0" smtClean="0">
                <a:solidFill>
                  <a:srgbClr val="C00000"/>
                </a:solidFill>
              </a:rPr>
              <a:t>декабрь </a:t>
            </a:r>
            <a:r>
              <a:rPr lang="ru-RU" sz="2000" b="1" u="sng" dirty="0">
                <a:solidFill>
                  <a:srgbClr val="C00000"/>
                </a:solidFill>
              </a:rPr>
              <a:t>2015  года специалистами службы</a:t>
            </a:r>
            <a:r>
              <a:rPr lang="ru-RU" sz="2000" dirty="0">
                <a:solidFill>
                  <a:srgbClr val="C00000"/>
                </a:solidFill>
              </a:rPr>
              <a:t> были оказаны услуги   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    </a:t>
            </a:r>
            <a:r>
              <a:rPr lang="ru-RU" sz="2000" b="1" u="sng" dirty="0">
                <a:solidFill>
                  <a:srgbClr val="C00000"/>
                </a:solidFill>
              </a:rPr>
              <a:t>559  семьям с детьми.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655" y="999666"/>
            <a:ext cx="8915400" cy="4525963"/>
          </a:xfrm>
        </p:spPr>
        <p:txBody>
          <a:bodyPr/>
          <a:lstStyle/>
          <a:p>
            <a:pPr lvl="0"/>
            <a:r>
              <a:rPr lang="ru-RU" sz="2000" dirty="0" smtClean="0"/>
              <a:t>Через групповые формы работы было охвачено </a:t>
            </a:r>
            <a:r>
              <a:rPr lang="ru-RU" sz="2000" b="1" dirty="0" smtClean="0"/>
              <a:t>472 семьи</a:t>
            </a:r>
            <a:r>
              <a:rPr lang="ru-RU" sz="2000" dirty="0" smtClean="0"/>
              <a:t>. Для них было организовано и проведено </a:t>
            </a:r>
            <a:r>
              <a:rPr lang="ru-RU" sz="2000" b="1" dirty="0" smtClean="0"/>
              <a:t>50 групповых занятий</a:t>
            </a:r>
            <a:r>
              <a:rPr lang="ru-RU" sz="2000" dirty="0" smtClean="0"/>
              <a:t> (лектории, семинары, семейные мероприятия, психологические тренинги, проф. занятия, профилактические игры и др.)</a:t>
            </a:r>
          </a:p>
          <a:p>
            <a:endParaRPr lang="ru-RU" dirty="0"/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>
            <a:off x="5867400" y="4876800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G:\закон суров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93871"/>
            <a:ext cx="2357437" cy="1447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67" b="16075"/>
          <a:stretch/>
        </p:blipFill>
        <p:spPr>
          <a:xfrm>
            <a:off x="3198018" y="2693871"/>
            <a:ext cx="2895600" cy="16365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5479210"/>
            <a:ext cx="2449167" cy="1378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8"/>
          <a:stretch/>
        </p:blipFill>
        <p:spPr>
          <a:xfrm>
            <a:off x="304800" y="5466082"/>
            <a:ext cx="2057400" cy="1391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17" r="9994"/>
          <a:stretch/>
        </p:blipFill>
        <p:spPr>
          <a:xfrm>
            <a:off x="6629400" y="2590800"/>
            <a:ext cx="2375989" cy="16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G:\24.11.2015 0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5334000"/>
            <a:ext cx="2906711" cy="1636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493" y="4265060"/>
            <a:ext cx="2436607" cy="137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 descr="G:\семинар 004.JPG"/>
          <p:cNvPicPr>
            <a:picLocks noChangeAspect="1" noChangeArrowheads="1"/>
          </p:cNvPicPr>
          <p:nvPr/>
        </p:nvPicPr>
        <p:blipFill>
          <a:blip r:embed="rId9" cstate="print"/>
          <a:srcRect l="4674"/>
          <a:stretch>
            <a:fillRect/>
          </a:stretch>
        </p:blipFill>
        <p:spPr bwMode="auto">
          <a:xfrm>
            <a:off x="4876800" y="4038600"/>
            <a:ext cx="2270184" cy="13406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31" y="86806"/>
            <a:ext cx="7132938" cy="1426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1143000"/>
          </a:xfrm>
        </p:spPr>
        <p:txBody>
          <a:bodyPr/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Клубная работа</a:t>
            </a:r>
            <a:b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30828093"/>
              </p:ext>
            </p:extLst>
          </p:nvPr>
        </p:nvGraphicFramePr>
        <p:xfrm>
          <a:off x="179512" y="908720"/>
          <a:ext cx="8964488" cy="3462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Скругленный прямоугольник 4"/>
          <p:cNvSpPr/>
          <p:nvPr/>
        </p:nvSpPr>
        <p:spPr>
          <a:xfrm>
            <a:off x="3284654" y="2487124"/>
            <a:ext cx="2574691" cy="18837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kern="1200" dirty="0"/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800" kern="1200" dirty="0" smtClean="0">
                <a:solidFill>
                  <a:srgbClr val="0070C0"/>
                </a:solidFill>
              </a:rPr>
              <a:t>16</a:t>
            </a:r>
            <a:endParaRPr lang="ru-RU" sz="800" kern="1200" dirty="0"/>
          </a:p>
        </p:txBody>
      </p:sp>
      <p:graphicFrame>
        <p:nvGraphicFramePr>
          <p:cNvPr id="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1531701"/>
              </p:ext>
            </p:extLst>
          </p:nvPr>
        </p:nvGraphicFramePr>
        <p:xfrm>
          <a:off x="0" y="3573016"/>
          <a:ext cx="9144000" cy="3603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20417" cy="6858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62627">
            <a:off x="251222" y="274848"/>
            <a:ext cx="2427088" cy="1899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0906">
            <a:off x="188333" y="2728028"/>
            <a:ext cx="2508860" cy="217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51941">
            <a:off x="5994809" y="313362"/>
            <a:ext cx="2408412" cy="1899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7845" y="129053"/>
            <a:ext cx="2399930" cy="1899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9821" y="2423444"/>
            <a:ext cx="3260777" cy="2544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04081" y="5037008"/>
            <a:ext cx="73497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Семейное мероприятие</a:t>
            </a:r>
          </a:p>
          <a:p>
            <a:pPr algn="ctr"/>
            <a:r>
              <a:rPr lang="ru-RU" sz="32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«Мама - </a:t>
            </a:r>
            <a:r>
              <a:rPr lang="ru-RU" sz="32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ты всех дороже и по другому быть не может».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92"/>
          <a:stretch/>
        </p:blipFill>
        <p:spPr>
          <a:xfrm rot="21029058">
            <a:off x="6393303" y="2698138"/>
            <a:ext cx="2631089" cy="222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98" name="Picture 2" descr="C:\Users\ADMIN\Desktop\Служба социально-педагогической поддержки\Служба социально-педагогической поддержки семьи и детства\1810826_14308294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5357826"/>
            <a:ext cx="1500166" cy="1113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1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Работа по профилактике правонарушений и безнадзорности несовершеннолетних.</a:t>
            </a: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9026724"/>
              </p:ext>
            </p:extLst>
          </p:nvPr>
        </p:nvGraphicFramePr>
        <p:xfrm>
          <a:off x="685800" y="990600"/>
          <a:ext cx="8153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87" t="7200" r="20266"/>
          <a:stretch/>
        </p:blipFill>
        <p:spPr>
          <a:xfrm>
            <a:off x="187196" y="5300262"/>
            <a:ext cx="1925899" cy="1557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793"/>
          <a:stretch/>
        </p:blipFill>
        <p:spPr>
          <a:xfrm>
            <a:off x="6986954" y="5375775"/>
            <a:ext cx="2133600" cy="1393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9314" y="5349350"/>
            <a:ext cx="2568848" cy="1446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990600"/>
            <a:ext cx="2135604" cy="1202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013"/>
          <a:stretch/>
        </p:blipFill>
        <p:spPr>
          <a:xfrm>
            <a:off x="2329412" y="5375776"/>
            <a:ext cx="1863585" cy="1428534"/>
          </a:xfrm>
          <a:prstGeom prst="rect">
            <a:avLst/>
          </a:prstGeom>
        </p:spPr>
      </p:pic>
      <p:pic>
        <p:nvPicPr>
          <p:cNvPr id="9" name="Picture 2" descr="C:\Documents and Settings\User\Рабочий стол\картинки\Children with billboards alnoor.ru\454634564 (5)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8FA"/>
              </a:clrFrom>
              <a:clrTo>
                <a:srgbClr val="F7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3346" y="2852936"/>
            <a:ext cx="1789899" cy="202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2280" y="4771082"/>
            <a:ext cx="259228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Профилактика – 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работа </a:t>
            </a:r>
            <a:r>
              <a:rPr lang="ru-RU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на опережение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60649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09" y="-747464"/>
            <a:ext cx="8686800" cy="114300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Через </a:t>
            </a:r>
            <a:r>
              <a:rPr lang="ru-RU" sz="2400" b="1" dirty="0" smtClean="0">
                <a:solidFill>
                  <a:srgbClr val="C00000"/>
                </a:solidFill>
              </a:rPr>
              <a:t>индивидуальные услуги</a:t>
            </a:r>
            <a:r>
              <a:rPr lang="ru-RU" sz="2400" dirty="0" smtClean="0"/>
              <a:t> (консультации, коррекционные занятия, тестирование, социально-психологический и социально-педагогический патронаж, профилактические беседы и др.) </a:t>
            </a:r>
            <a:br>
              <a:rPr lang="ru-RU" sz="2400" dirty="0" smtClean="0"/>
            </a:br>
            <a:r>
              <a:rPr lang="ru-RU" sz="2400" dirty="0" smtClean="0"/>
              <a:t>было </a:t>
            </a:r>
            <a:r>
              <a:rPr lang="ru-RU" sz="2400" b="1" dirty="0" smtClean="0">
                <a:solidFill>
                  <a:srgbClr val="FFC000"/>
                </a:solidFill>
              </a:rPr>
              <a:t>охвачено 89 семей с детьми.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Picture 5" descr="G:\коллектив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9918" y="4718648"/>
            <a:ext cx="2440292" cy="1807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G:\коллектив 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381878"/>
            <a:ext cx="2571768" cy="1854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G:\P1180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786322"/>
            <a:ext cx="2820432" cy="171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92" y="4862967"/>
            <a:ext cx="1995033" cy="1995033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C:\Users\ADMIN\Desktop\IMG_1717.JPG"/>
          <p:cNvPicPr>
            <a:picLocks noChangeAspect="1" noChangeArrowheads="1"/>
          </p:cNvPicPr>
          <p:nvPr/>
        </p:nvPicPr>
        <p:blipFill>
          <a:blip r:embed="rId6" cstate="print"/>
          <a:srcRect t="11728"/>
          <a:stretch>
            <a:fillRect/>
          </a:stretch>
        </p:blipFill>
        <p:spPr bwMode="auto">
          <a:xfrm>
            <a:off x="6643702" y="2357430"/>
            <a:ext cx="1827416" cy="2150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logo_sai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2214554"/>
            <a:ext cx="2295456" cy="23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735490" cy="1400530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653628"/>
            <a:ext cx="8001000" cy="4670972"/>
          </a:xfrm>
        </p:spPr>
        <p:txBody>
          <a:bodyPr/>
          <a:lstStyle/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Всего за 2015 год  специалистами отделения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было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оказано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1413 </a:t>
            </a:r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консультаций получателям соц. услуг</a:t>
            </a:r>
            <a:r>
              <a:rPr lang="ru-RU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32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443898783"/>
              </p:ext>
            </p:extLst>
          </p:nvPr>
        </p:nvGraphicFramePr>
        <p:xfrm>
          <a:off x="1267108" y="2503725"/>
          <a:ext cx="7745288" cy="3986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4800" y="-100698"/>
            <a:ext cx="8672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Индивидуальная </a:t>
            </a:r>
            <a:r>
              <a:rPr lang="ru-RU" sz="5400" b="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работа</a:t>
            </a:r>
            <a:br>
              <a:rPr lang="ru-RU" sz="5400" b="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sz="5400" b="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5400" b="0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 детьми и </a:t>
            </a:r>
            <a:r>
              <a:rPr lang="ru-RU" sz="5400" b="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взрослыми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071810"/>
            <a:ext cx="2243288" cy="1320666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285720" y="4929198"/>
            <a:ext cx="2300726" cy="1295224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G:\P1200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5214950"/>
            <a:ext cx="2364515" cy="1331134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2236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0000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557" y="188640"/>
            <a:ext cx="9042657" cy="5086493"/>
          </a:xfrm>
          <a:prstGeom prst="rect">
            <a:avLst/>
          </a:prstGeom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42844" y="5357826"/>
            <a:ext cx="90011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результате проводимой индивидуальной работы, как с детьми, так и взрослыми, отмечается улучшение в эмоциональной, коммуникативной  и поведенческих сферах, так же консультации для многих семей явились   эффективным средством поиска разрешения жизненных трудностей.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7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9021572" cy="1400530"/>
          </a:xfrm>
        </p:spPr>
        <p:txBody>
          <a:bodyPr/>
          <a:lstStyle/>
          <a:p>
            <a:r>
              <a:rPr lang="ru-RU" sz="1800" b="1" dirty="0"/>
              <a:t>К</a:t>
            </a:r>
            <a:r>
              <a:rPr lang="ru-RU" sz="1800" b="1" dirty="0" smtClean="0"/>
              <a:t>ритериями </a:t>
            </a:r>
            <a:r>
              <a:rPr lang="ru-RU" sz="1800" b="1" dirty="0"/>
              <a:t>эффективности </a:t>
            </a:r>
            <a:r>
              <a:rPr lang="ru-RU" sz="1800" b="1" dirty="0" smtClean="0"/>
              <a:t>является  </a:t>
            </a:r>
            <a:r>
              <a:rPr lang="ru-RU" sz="1800" b="1" dirty="0"/>
              <a:t>программный метод, система занятий, прохождение детьми ступеней своего развития и </a:t>
            </a:r>
            <a:r>
              <a:rPr lang="ru-RU" sz="1800" b="1" dirty="0" smtClean="0"/>
              <a:t>становления и </a:t>
            </a:r>
            <a:r>
              <a:rPr lang="ru-RU" sz="1800" b="1" dirty="0"/>
              <a:t>положительные отзывы классных руководителей, родителей и самих ребят.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0" t="22430" r="7172" b="24298"/>
          <a:stretch/>
        </p:blipFill>
        <p:spPr>
          <a:xfrm>
            <a:off x="0" y="2032416"/>
            <a:ext cx="8979877" cy="4825584"/>
          </a:xfrm>
          <a:solidFill>
            <a:srgbClr val="FF0000"/>
          </a:solidFill>
        </p:spPr>
      </p:pic>
      <p:sp>
        <p:nvSpPr>
          <p:cNvPr id="5" name="TextBox 4"/>
          <p:cNvSpPr txBox="1"/>
          <p:nvPr/>
        </p:nvSpPr>
        <p:spPr>
          <a:xfrm>
            <a:off x="-142908" y="5000636"/>
            <a:ext cx="338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Группа личностного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роста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116" y="4143380"/>
            <a:ext cx="236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Клуб «Подросток»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7884" y="2928934"/>
            <a:ext cx="3154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Клуб «Школа будущих родителей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5926" y="2006914"/>
            <a:ext cx="1068392" cy="1797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8166" y="2280125"/>
            <a:ext cx="1258275" cy="2038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5272" y="1643050"/>
            <a:ext cx="897369" cy="12550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" t="-4045" r="48603" b="18148"/>
          <a:stretch/>
        </p:blipFill>
        <p:spPr>
          <a:xfrm>
            <a:off x="595473" y="2801863"/>
            <a:ext cx="1166657" cy="1679283"/>
          </a:xfrm>
          <a:prstGeom prst="rect">
            <a:avLst/>
          </a:prstGeom>
        </p:spPr>
      </p:pic>
      <p:pic>
        <p:nvPicPr>
          <p:cNvPr id="12" name="Picture 4" descr="248f5f804c7b8fe1956f2526cd8b20eb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71084">
            <a:off x="4928856" y="1432530"/>
            <a:ext cx="1131943" cy="194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786454"/>
            <a:ext cx="4010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Программы</a:t>
            </a:r>
          </a:p>
          <a:p>
            <a:pPr algn="ctr"/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«Я+ТЫ=МЫ»,</a:t>
            </a:r>
          </a:p>
          <a:p>
            <a:pPr algn="ctr"/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«Я и другие»( с сентября 2015г).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61924" y="4695942"/>
            <a:ext cx="31316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Программы</a:t>
            </a:r>
          </a:p>
          <a:p>
            <a:pPr algn="ctr"/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«Учимся 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жить в </a:t>
            </a:r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современном</a:t>
            </a:r>
          </a:p>
          <a:p>
            <a:pPr algn="ctr"/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мире»., «Искусство жить в </a:t>
            </a:r>
            <a:endParaRPr lang="ru-RU" b="1" u="sng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ладу 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собой и миром</a:t>
            </a:r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сентября 2015г)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998825" y="35912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</a:t>
            </a: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«Почти взрослые» </a:t>
            </a:r>
            <a:endParaRPr lang="ru-RU" dirty="0"/>
          </a:p>
        </p:txBody>
      </p:sp>
      <p:sp>
        <p:nvSpPr>
          <p:cNvPr id="19" name="Пятно 1 18"/>
          <p:cNvSpPr/>
          <p:nvPr/>
        </p:nvSpPr>
        <p:spPr>
          <a:xfrm>
            <a:off x="237995" y="1788695"/>
            <a:ext cx="1865653" cy="1004238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42 ребенка</a:t>
            </a:r>
          </a:p>
        </p:txBody>
      </p:sp>
      <p:sp>
        <p:nvSpPr>
          <p:cNvPr id="20" name="6-конечная звезда 19"/>
          <p:cNvSpPr/>
          <p:nvPr/>
        </p:nvSpPr>
        <p:spPr>
          <a:xfrm>
            <a:off x="6157459" y="4342554"/>
            <a:ext cx="2502355" cy="2235779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ятно 1 22"/>
          <p:cNvSpPr/>
          <p:nvPr/>
        </p:nvSpPr>
        <p:spPr>
          <a:xfrm>
            <a:off x="2500298" y="1571612"/>
            <a:ext cx="1949357" cy="1137030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643174" y="1857364"/>
            <a:ext cx="148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39 подростков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6" name="Пятно 1 25"/>
          <p:cNvSpPr/>
          <p:nvPr/>
        </p:nvSpPr>
        <p:spPr>
          <a:xfrm>
            <a:off x="5500694" y="1500174"/>
            <a:ext cx="2443274" cy="1206379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572132" y="1714488"/>
            <a:ext cx="195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15 старшеклассников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50930" y="4925872"/>
            <a:ext cx="19727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Всего прошло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63 занятия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в разновозрастных клубах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720" y="0"/>
            <a:ext cx="828680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Коррекционно-развивающая групповая работа с детьми в разновозрастных клубах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0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2401"/>
            <a:ext cx="8915400" cy="426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Всего за 2015 год психолого-педагогическая помощь была оказана</a:t>
            </a:r>
            <a:r>
              <a:rPr lang="ru-RU" sz="2400" b="1" dirty="0" smtClean="0">
                <a:solidFill>
                  <a:schemeClr val="bg1"/>
                </a:solidFill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</a:rPr>
              <a:t>–535 взрослым, 931 – ребенку</a:t>
            </a:r>
            <a:r>
              <a:rPr lang="ru-RU" sz="2400" dirty="0" smtClean="0">
                <a:solidFill>
                  <a:schemeClr val="bg1"/>
                </a:solidFill>
              </a:rPr>
              <a:t>, которые получили за отчетный период </a:t>
            </a:r>
            <a:r>
              <a:rPr lang="ru-RU" sz="2400" b="1" dirty="0" smtClean="0">
                <a:solidFill>
                  <a:srgbClr val="C00000"/>
                </a:solidFill>
              </a:rPr>
              <a:t>7604 услуги.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pic>
        <p:nvPicPr>
          <p:cNvPr id="4" name="Picture 2" descr="C:\Users\ADMIN\Desktop\Служба социально-педагогической поддержки\Служба социально-педагогической поддержки семьи и детства\text69580_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4585034"/>
            <a:ext cx="3600400" cy="2255195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/>
          </p:cNvGraphicFramePr>
          <p:nvPr/>
        </p:nvGraphicFramePr>
        <p:xfrm>
          <a:off x="0" y="1600200"/>
          <a:ext cx="8839200" cy="210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"/>
                <a:gridCol w="883920"/>
                <a:gridCol w="1178559"/>
                <a:gridCol w="982133"/>
                <a:gridCol w="812494"/>
                <a:gridCol w="1366059"/>
                <a:gridCol w="767848"/>
                <a:gridCol w="1266436"/>
                <a:gridCol w="697831"/>
              </a:tblGrid>
              <a:tr h="144780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Взрослых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Детей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</a:rPr>
                        <a:t>Соц-псих</a:t>
                      </a:r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</a:rPr>
                        <a:t>усл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</a:rPr>
                        <a:t>Соц-пед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</a:rPr>
                        <a:t>усл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</a:rPr>
                        <a:t>Соц-мед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Услуги в целях </a:t>
                      </a:r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</a:rPr>
                        <a:t>повыш</a:t>
                      </a:r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коммун.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потенциала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</a:rPr>
                        <a:t>Соц-прав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Мероприятия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по соц.</a:t>
                      </a:r>
                    </a:p>
                    <a:p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сопровождению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Всего      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5442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535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931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3840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2930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763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7604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3886200"/>
            <a:ext cx="89154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Так же мероприятиями ранней профилактики охвачено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146 семей, 171 получатель соц. услуг- 309 услуг.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052" y="0"/>
            <a:ext cx="5657692" cy="800435"/>
          </a:xfrm>
          <a:scene3d>
            <a:camera prst="orthographicFront">
              <a:rot lat="0" lon="20999997" rev="0"/>
            </a:camera>
            <a:lightRig rig="threePt" dir="t"/>
          </a:scene3d>
        </p:spPr>
        <p:txBody>
          <a:bodyPr>
            <a:prstTxWarp prst="textDeflateTop">
              <a:avLst/>
            </a:prstTxWarp>
          </a:bodyPr>
          <a:lstStyle/>
          <a:p>
            <a:r>
              <a:rPr lang="ru-RU" sz="3200" b="1" dirty="0" smtClean="0">
                <a:solidFill>
                  <a:srgbClr val="00FF00"/>
                </a:solidFill>
              </a:rPr>
              <a:t>Семейные мероприятия</a:t>
            </a:r>
            <a:endParaRPr lang="ru-RU" sz="3200" b="1" dirty="0">
              <a:solidFill>
                <a:srgbClr val="00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72400">
            <a:off x="272437" y="1053486"/>
            <a:ext cx="2939148" cy="1654631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9601" y="890988"/>
            <a:ext cx="2790303" cy="1570837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820683"/>
            <a:ext cx="3384376" cy="1905278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8" t="27619" r="33463"/>
          <a:stretch/>
        </p:blipFill>
        <p:spPr>
          <a:xfrm rot="21421614">
            <a:off x="189987" y="4780167"/>
            <a:ext cx="2134944" cy="1726108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174"/>
          <a:stretch/>
        </p:blipFill>
        <p:spPr>
          <a:xfrm rot="607675">
            <a:off x="6343461" y="4872081"/>
            <a:ext cx="2405788" cy="167566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5061" y="4925192"/>
            <a:ext cx="3166320" cy="1782521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9819" y="2783489"/>
            <a:ext cx="3516513" cy="1979667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01" b="12201"/>
          <a:stretch/>
        </p:blipFill>
        <p:spPr>
          <a:xfrm rot="294932">
            <a:off x="7179789" y="622264"/>
            <a:ext cx="1608667" cy="216024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97327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785" y="15862"/>
            <a:ext cx="8430690" cy="1203338"/>
          </a:xfrm>
        </p:spPr>
        <p:txBody>
          <a:bodyPr/>
          <a:lstStyle/>
          <a:p>
            <a:pPr algn="ctr"/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80" y="3976483"/>
            <a:ext cx="2851536" cy="203343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09600" y="-117939"/>
            <a:ext cx="76738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Занятия с привлеченными </a:t>
            </a:r>
          </a:p>
          <a:p>
            <a:pPr algn="ctr"/>
            <a:r>
              <a:rPr lang="ru-RU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специалистами</a:t>
            </a:r>
            <a:endParaRPr lang="ru-RU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319030"/>
            <a:ext cx="2669361" cy="184452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1803" y="3861048"/>
            <a:ext cx="3079358" cy="193804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67" y="2075165"/>
            <a:ext cx="2830874" cy="190131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9070" y="1277241"/>
            <a:ext cx="3281565" cy="184739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1347" y="4931264"/>
            <a:ext cx="2677025" cy="173566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-19848" y="5580596"/>
            <a:ext cx="264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Твои права и обязанности, подросток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9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117"/>
            <a:ext cx="8430690" cy="1400530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Эффективностью </a:t>
            </a:r>
            <a:r>
              <a:rPr lang="ru-RU" sz="2400" b="1" i="1" dirty="0">
                <a:solidFill>
                  <a:srgbClr val="FFC000"/>
                </a:solidFill>
              </a:rPr>
              <a:t>работы с детьми в разновозрастных клубах является:</a:t>
            </a:r>
            <a:r>
              <a:rPr lang="ru-RU" sz="2400" b="1" dirty="0">
                <a:solidFill>
                  <a:srgbClr val="FFC000"/>
                </a:solidFill>
              </a:rPr>
              <a:t/>
            </a:r>
            <a:br>
              <a:rPr lang="ru-RU" sz="2400" b="1" dirty="0">
                <a:solidFill>
                  <a:srgbClr val="FFC000"/>
                </a:solidFill>
              </a:rPr>
            </a:b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378" y="849737"/>
            <a:ext cx="8817118" cy="33713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/>
              <a:t>Нормализация эмоционального состояния детей;</a:t>
            </a:r>
          </a:p>
          <a:p>
            <a:pPr lvl="0"/>
            <a:r>
              <a:rPr lang="ru-RU" dirty="0"/>
              <a:t>Формирование положительного микроклимата в коллективах и повышение групповой сплочённости в каждом клубе;</a:t>
            </a:r>
          </a:p>
          <a:p>
            <a:pPr lvl="0"/>
            <a:r>
              <a:rPr lang="ru-RU" dirty="0"/>
              <a:t>Снятие коммуникативных барьеров в общении;</a:t>
            </a:r>
          </a:p>
          <a:p>
            <a:pPr lvl="0"/>
            <a:r>
              <a:rPr lang="ru-RU" dirty="0"/>
              <a:t> Повышение мотивации детей к здоровым потребностям</a:t>
            </a:r>
          </a:p>
          <a:p>
            <a:pPr lvl="0"/>
            <a:r>
              <a:rPr lang="ru-RU" dirty="0"/>
              <a:t>Высокий уровень форсированности брачно-семейных отношений у старшеклассников;</a:t>
            </a:r>
          </a:p>
          <a:p>
            <a:pPr lvl="0"/>
            <a:r>
              <a:rPr lang="ru-RU" dirty="0"/>
              <a:t>Ребята стали более информированы в области взаимоотношений со сверстниками и родителями, в области здорового образа жизни, в расширении представлений о себе и обществе в целом и др.</a:t>
            </a:r>
          </a:p>
          <a:p>
            <a:endParaRPr lang="ru-RU" dirty="0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95" y="-47525"/>
            <a:ext cx="993165" cy="964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5190" y="-67629"/>
            <a:ext cx="1685841" cy="1264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21013">
            <a:off x="5968472" y="4292997"/>
            <a:ext cx="3003776" cy="1932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1888">
            <a:off x="312642" y="4248947"/>
            <a:ext cx="2575898" cy="1883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4116690"/>
            <a:ext cx="2623538" cy="1990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11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471" y="104215"/>
            <a:ext cx="8707685" cy="994172"/>
          </a:xfrm>
        </p:spPr>
        <p:txBody>
          <a:bodyPr>
            <a:normAutofit fontScale="90000"/>
          </a:bodyPr>
          <a:lstStyle/>
          <a:p>
            <a:r>
              <a:rPr lang="ru-RU" sz="2325" b="1" dirty="0">
                <a:solidFill>
                  <a:srgbClr val="FFC000"/>
                </a:solidFill>
              </a:rPr>
              <a:t>Работа по сохранению физического психического и репродуктивного здоровья и семейных ценностей детей, подростков, старшеклассников, взрослых. </a:t>
            </a:r>
            <a:r>
              <a:rPr lang="ru-RU" b="1" dirty="0">
                <a:solidFill>
                  <a:srgbClr val="FFC000"/>
                </a:solidFill>
              </a:rPr>
              <a:t/>
            </a:r>
            <a:br>
              <a:rPr lang="ru-RU" b="1" dirty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-252536" y="1075564"/>
            <a:ext cx="8411097" cy="2483392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Данные мероприятия осуществляются с привлечением волонтеров клуба «Мы - за здоровый образ жизни!», который уже 15 лет работает на базе отделения психолого-педагогической помощи семье и детям.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7" t="509" r="14285" b="-509"/>
          <a:stretch/>
        </p:blipFill>
        <p:spPr>
          <a:xfrm>
            <a:off x="6660231" y="2356574"/>
            <a:ext cx="2354987" cy="1648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058"/>
          <a:stretch/>
        </p:blipFill>
        <p:spPr>
          <a:xfrm>
            <a:off x="141832" y="2420888"/>
            <a:ext cx="2851031" cy="1859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7922" y="2388246"/>
            <a:ext cx="3302274" cy="1859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95" y="4533628"/>
            <a:ext cx="3217294" cy="1811060"/>
          </a:xfrm>
          <a:prstGeom prst="rect">
            <a:avLst/>
          </a:prstGeom>
        </p:spPr>
      </p:pic>
      <p:pic>
        <p:nvPicPr>
          <p:cNvPr id="11" name="Picture 2" descr="http://mbu-kcson.nethouse.ru/static/img/0000/0004/0725/40725902.8j046jpqx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232" y="933956"/>
            <a:ext cx="1015986" cy="104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08360" y="4590362"/>
            <a:ext cx="304541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2794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«Школы волонтёров» по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программе «Дело по движению души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»-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прошло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69 занятий для 29 волонтеров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Объект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46" t="1805" r="13743" b="-1805"/>
          <a:stretch/>
        </p:blipFill>
        <p:spPr>
          <a:xfrm>
            <a:off x="6660231" y="4459850"/>
            <a:ext cx="1982485" cy="18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3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9036496" cy="792088"/>
          </a:xfrm>
        </p:spPr>
        <p:txBody>
          <a:bodyPr/>
          <a:lstStyle/>
          <a:p>
            <a:r>
              <a:rPr lang="ru-RU" sz="2400" dirty="0" smtClean="0">
                <a:solidFill>
                  <a:srgbClr val="FFC000"/>
                </a:solidFill>
              </a:rPr>
              <a:t>К</a:t>
            </a:r>
            <a:r>
              <a:rPr lang="ru-RU" sz="2400" b="1" dirty="0" smtClean="0">
                <a:solidFill>
                  <a:srgbClr val="FFC000"/>
                </a:solidFill>
              </a:rPr>
              <a:t>луб </a:t>
            </a:r>
            <a:r>
              <a:rPr lang="ru-RU" sz="2400" b="1" dirty="0">
                <a:solidFill>
                  <a:srgbClr val="FFC000"/>
                </a:solidFill>
              </a:rPr>
              <a:t>волонтеров «Мы - за здоровый образ жизни!»</a:t>
            </a:r>
            <a:r>
              <a:rPr lang="ru-RU" sz="2400" dirty="0">
                <a:solidFill>
                  <a:srgbClr val="FFC000"/>
                </a:solidFill>
              </a:rPr>
              <a:t/>
            </a:r>
            <a:br>
              <a:rPr lang="ru-RU" sz="2400" dirty="0">
                <a:solidFill>
                  <a:srgbClr val="FFC000"/>
                </a:solidFill>
              </a:rPr>
            </a:b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5762" y="475706"/>
            <a:ext cx="1098287" cy="1154060"/>
          </a:xfrm>
        </p:spPr>
      </p:pic>
      <p:sp>
        <p:nvSpPr>
          <p:cNvPr id="3" name="Прямоугольник 2"/>
          <p:cNvSpPr/>
          <p:nvPr/>
        </p:nvSpPr>
        <p:spPr>
          <a:xfrm>
            <a:off x="2612871" y="63617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По профилактическим программам «Живи </a:t>
            </a:r>
            <a:r>
              <a:rPr lang="ru-RU" b="1" dirty="0" smtClean="0"/>
              <a:t>безопасно!» и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Каждый должен знать, чтобы избежать насилия, жестокости и экстремизма»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было </a:t>
            </a:r>
            <a:r>
              <a:rPr lang="ru-RU" b="1" dirty="0">
                <a:solidFill>
                  <a:srgbClr val="FFC000"/>
                </a:solidFill>
              </a:rPr>
              <a:t>проведено </a:t>
            </a:r>
            <a:r>
              <a:rPr lang="ru-RU" b="1" u="sng" dirty="0">
                <a:solidFill>
                  <a:srgbClr val="FFC000"/>
                </a:solidFill>
              </a:rPr>
              <a:t>23 массовых акций, 8 профилактических игр, </a:t>
            </a:r>
            <a:endParaRPr lang="ru-RU" b="1" u="sng" dirty="0" smtClean="0">
              <a:solidFill>
                <a:srgbClr val="FFC000"/>
              </a:solidFill>
            </a:endParaRPr>
          </a:p>
          <a:p>
            <a:pPr algn="ctr"/>
            <a:r>
              <a:rPr lang="ru-RU" b="1" u="sng" dirty="0" smtClean="0">
                <a:solidFill>
                  <a:srgbClr val="FFC000"/>
                </a:solidFill>
              </a:rPr>
              <a:t>37 </a:t>
            </a:r>
            <a:r>
              <a:rPr lang="ru-RU" b="1" u="sng" dirty="0">
                <a:solidFill>
                  <a:srgbClr val="FFC000"/>
                </a:solidFill>
              </a:rPr>
              <a:t>профилактических занятий направленных на пропаганду здорового образа жизни и семейных ценностей в подростковой и молодежной среде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81" r="14950" b="-3981"/>
          <a:stretch/>
        </p:blipFill>
        <p:spPr>
          <a:xfrm>
            <a:off x="148847" y="4284133"/>
            <a:ext cx="3888432" cy="2573867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4149080"/>
            <a:ext cx="4344776" cy="2445947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96" y="2557935"/>
            <a:ext cx="2594475" cy="153303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6" r="12622"/>
          <a:stretch/>
        </p:blipFill>
        <p:spPr>
          <a:xfrm>
            <a:off x="148847" y="616528"/>
            <a:ext cx="2448272" cy="1709770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7515" y="2237516"/>
            <a:ext cx="1956485" cy="1303814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85576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63754" cy="140053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Мероприятия в </a:t>
            </a:r>
            <a:r>
              <a:rPr lang="ru-RU" sz="2400" b="1" dirty="0">
                <a:solidFill>
                  <a:srgbClr val="FFC000"/>
                </a:solidFill>
              </a:rPr>
              <a:t>рамках празднования 70 –</a:t>
            </a:r>
            <a:r>
              <a:rPr lang="ru-RU" sz="2400" b="1" dirty="0" err="1">
                <a:solidFill>
                  <a:srgbClr val="FFC000"/>
                </a:solidFill>
              </a:rPr>
              <a:t>летия</a:t>
            </a:r>
            <a:r>
              <a:rPr lang="ru-RU" sz="2400" b="1" dirty="0">
                <a:solidFill>
                  <a:srgbClr val="FFC000"/>
                </a:solidFill>
              </a:rPr>
              <a:t> Великой Победы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980729"/>
            <a:ext cx="4520544" cy="3168352"/>
          </a:xfrm>
        </p:spPr>
        <p:txBody>
          <a:bodyPr>
            <a:normAutofit/>
          </a:bodyPr>
          <a:lstStyle/>
          <a:p>
            <a:pPr lvl="0"/>
            <a:r>
              <a:rPr lang="ru-RU" sz="1600" b="1" dirty="0"/>
              <a:t>Акции «Пожелания ветеранам</a:t>
            </a:r>
            <a:r>
              <a:rPr lang="ru-RU" sz="1600" b="1" dirty="0" smtClean="0"/>
              <a:t>»,</a:t>
            </a:r>
          </a:p>
          <a:p>
            <a:pPr lvl="0"/>
            <a:r>
              <a:rPr lang="ru-RU" sz="1600" b="1" dirty="0" smtClean="0"/>
              <a:t> </a:t>
            </a:r>
            <a:r>
              <a:rPr lang="ru-RU" sz="1600" b="1" dirty="0"/>
              <a:t>«И не прервется связь времен», </a:t>
            </a:r>
            <a:endParaRPr lang="ru-RU" sz="1600" b="1" dirty="0" smtClean="0"/>
          </a:p>
          <a:p>
            <a:pPr lvl="0"/>
            <a:r>
              <a:rPr lang="ru-RU" sz="1600" b="1" dirty="0" smtClean="0"/>
              <a:t>«</a:t>
            </a:r>
            <a:r>
              <a:rPr lang="ru-RU" sz="1600" b="1" dirty="0"/>
              <a:t>Открытка для ветерана», </a:t>
            </a:r>
            <a:endParaRPr lang="ru-RU" sz="1600" b="1" dirty="0" smtClean="0"/>
          </a:p>
          <a:p>
            <a:pPr lvl="0"/>
            <a:r>
              <a:rPr lang="ru-RU" sz="1600" b="1" dirty="0" smtClean="0"/>
              <a:t>«</a:t>
            </a:r>
            <a:r>
              <a:rPr lang="ru-RU" sz="1600" b="1" dirty="0"/>
              <a:t>Георгиевская лента»</a:t>
            </a:r>
          </a:p>
          <a:p>
            <a:pPr lvl="0"/>
            <a:r>
              <a:rPr lang="ru-RU" sz="1600" b="1" dirty="0"/>
              <a:t>Флэш-моб «Будущее за нами» </a:t>
            </a:r>
          </a:p>
          <a:p>
            <a:pPr lvl="0"/>
            <a:r>
              <a:rPr lang="ru-RU" sz="1600" b="1" dirty="0"/>
              <a:t>Видеофильм «Память героям»,</a:t>
            </a:r>
          </a:p>
          <a:p>
            <a:pPr lvl="0"/>
            <a:r>
              <a:rPr lang="ru-RU" sz="1600" b="1" dirty="0"/>
              <a:t>Участие в  акции «Белые крылья памяти» и во Всероссийской акции «Не забыты могилы ветеранов» и др.</a:t>
            </a: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928670"/>
            <a:ext cx="2339752" cy="1317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857232"/>
            <a:ext cx="1349896" cy="202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ttp://uld13.mycdn.me/image?t=3&amp;bid=772510695894&amp;id=772510695894&amp;plc=WEB&amp;tkn=*gvzYsCrBxKYHBkldUfz44mv6dG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357694"/>
            <a:ext cx="2740631" cy="197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\\Zababurina-pc\сетевая\Оля Я\P11507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643446"/>
            <a:ext cx="2857488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\\Zababurina-pc\сетевая\Оля Я\P11506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4857760"/>
            <a:ext cx="2857488" cy="1822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 descr="http://uld13.mycdn.me/image?t=3&amp;bid=665969114582&amp;id=665969114582&amp;plc=WEB&amp;tkn=*oE11pRaTofaUzihobVOT2NC0GJ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7028" y="2459971"/>
            <a:ext cx="2133547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ADMIN\Desktop\P1150554.JPG"/>
          <p:cNvPicPr>
            <a:picLocks noChangeAspect="1" noChangeArrowheads="1"/>
          </p:cNvPicPr>
          <p:nvPr/>
        </p:nvPicPr>
        <p:blipFill>
          <a:blip r:embed="rId8" cstate="print"/>
          <a:srcRect l="9563" r="11538"/>
          <a:stretch>
            <a:fillRect/>
          </a:stretch>
        </p:blipFill>
        <p:spPr bwMode="auto">
          <a:xfrm>
            <a:off x="214282" y="3143248"/>
            <a:ext cx="1814631" cy="1294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2662" y="4143383"/>
            <a:ext cx="1009650" cy="1000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0676" y="4356730"/>
            <a:ext cx="952500" cy="1143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4950" y="3821897"/>
            <a:ext cx="10096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03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44" r="8222"/>
          <a:stretch/>
        </p:blipFill>
        <p:spPr>
          <a:xfrm>
            <a:off x="171479" y="90203"/>
            <a:ext cx="3240360" cy="233469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5" t="249" r="-2628" b="-249"/>
          <a:stretch/>
        </p:blipFill>
        <p:spPr>
          <a:xfrm>
            <a:off x="148233" y="4059894"/>
            <a:ext cx="2766198" cy="2086123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7" t="-4090" r="-2107" b="4090"/>
          <a:stretch/>
        </p:blipFill>
        <p:spPr>
          <a:xfrm>
            <a:off x="3696390" y="441998"/>
            <a:ext cx="2602810" cy="1757231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3003" y="2996542"/>
            <a:ext cx="8483734" cy="6924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Акция «Пожелание ветеранам»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7" t="14722" r="67885" b="13400"/>
          <a:stretch/>
        </p:blipFill>
        <p:spPr>
          <a:xfrm>
            <a:off x="4402714" y="4035711"/>
            <a:ext cx="1170190" cy="216525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3" r="28907" b="6615"/>
          <a:stretch/>
        </p:blipFill>
        <p:spPr>
          <a:xfrm>
            <a:off x="3065655" y="3933525"/>
            <a:ext cx="1260262" cy="224365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9200" y="291295"/>
            <a:ext cx="2844800" cy="213360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9701" y="4101255"/>
            <a:ext cx="3278857" cy="2044763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2345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348" y="542"/>
            <a:ext cx="9140730" cy="68729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0608" y="147139"/>
            <a:ext cx="7957628" cy="707886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000" i="1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Занятия в сенсорной комнате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769" y="1628800"/>
            <a:ext cx="3068749" cy="172759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9852" y="1395360"/>
            <a:ext cx="1854659" cy="329446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2474" y="1474715"/>
            <a:ext cx="2522266" cy="1419942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65" y="3977587"/>
            <a:ext cx="2859877" cy="1610005"/>
          </a:xfrm>
          <a:prstGeom prst="rect">
            <a:avLst/>
          </a:prstGeom>
          <a:ln w="88900" cap="sq" cmpd="thickThin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319" y="3865571"/>
            <a:ext cx="3037091" cy="170977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084" y="4961675"/>
            <a:ext cx="867392" cy="8673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73154" y="5754681"/>
            <a:ext cx="9297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00B0F0"/>
                </a:solidFill>
              </a:rPr>
              <a:t>Услугами комнаты психологической разгрузки воспользовались: 389 человек, в том числе 316 детей,</a:t>
            </a:r>
          </a:p>
          <a:p>
            <a:pPr algn="ctr"/>
            <a:r>
              <a:rPr lang="ru-RU" sz="2200" dirty="0" smtClean="0">
                <a:solidFill>
                  <a:srgbClr val="00B0F0"/>
                </a:solidFill>
              </a:rPr>
              <a:t> 73 взрослых. </a:t>
            </a:r>
            <a:endParaRPr lang="ru-RU" sz="2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8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37"/>
            <a:ext cx="7920880" cy="1400530"/>
          </a:xfrm>
        </p:spPr>
        <p:txBody>
          <a:bodyPr/>
          <a:lstStyle/>
          <a:p>
            <a:pPr algn="ctr"/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00"/>
          <a:stretch/>
        </p:blipFill>
        <p:spPr>
          <a:xfrm>
            <a:off x="511139" y="1166620"/>
            <a:ext cx="3063904" cy="2055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941" y="1072551"/>
            <a:ext cx="3707904" cy="20874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2"/>
          <a:stretch/>
        </p:blipFill>
        <p:spPr>
          <a:xfrm>
            <a:off x="1619672" y="3222904"/>
            <a:ext cx="5760640" cy="344571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-127778"/>
            <a:ext cx="91614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Работа с коллективом по программе </a:t>
            </a:r>
          </a:p>
          <a:p>
            <a:pPr algn="ctr"/>
            <a:r>
              <a:rPr lang="ru-RU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«Сам себе пожарный»</a:t>
            </a:r>
            <a:endParaRPr lang="ru-RU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76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700" y="0"/>
            <a:ext cx="7859100" cy="1400530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 </a:t>
            </a:r>
            <a:r>
              <a:rPr lang="ru-RU" sz="2400" b="1" i="1" dirty="0">
                <a:solidFill>
                  <a:srgbClr val="FFC000"/>
                </a:solidFill>
              </a:rPr>
              <a:t>Коррекционно-развивающая работа с детьми и родителями во время выезда в сельские администрации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7859100" cy="4195481"/>
          </a:xfrm>
        </p:spPr>
        <p:txBody>
          <a:bodyPr/>
          <a:lstStyle/>
          <a:p>
            <a:r>
              <a:rPr lang="ru-RU" dirty="0" smtClean="0"/>
              <a:t>Проведено </a:t>
            </a:r>
            <a:r>
              <a:rPr lang="ru-RU" b="1" dirty="0"/>
              <a:t>47 </a:t>
            </a:r>
            <a:r>
              <a:rPr lang="ru-RU" dirty="0"/>
              <a:t>психологических и профилактических занятий</a:t>
            </a:r>
            <a:r>
              <a:rPr lang="ru-RU" b="1" dirty="0"/>
              <a:t> для 624 детей района</a:t>
            </a:r>
            <a:r>
              <a:rPr lang="ru-RU" dirty="0"/>
              <a:t>; </a:t>
            </a:r>
            <a:r>
              <a:rPr lang="ru-RU" b="1" dirty="0" smtClean="0"/>
              <a:t>7 родительских лекториев </a:t>
            </a:r>
            <a:r>
              <a:rPr lang="ru-RU" dirty="0"/>
              <a:t>различной тематики </a:t>
            </a:r>
            <a:r>
              <a:rPr lang="ru-RU" dirty="0" smtClean="0"/>
              <a:t>и </a:t>
            </a:r>
            <a:r>
              <a:rPr lang="ru-RU" b="1" dirty="0"/>
              <a:t>2</a:t>
            </a:r>
            <a:r>
              <a:rPr lang="ru-RU" dirty="0"/>
              <a:t> информационные встречи с получателями социальных услуг, участниками которых стали  </a:t>
            </a:r>
            <a:r>
              <a:rPr lang="ru-RU" b="1" dirty="0"/>
              <a:t>251 родитель. </a:t>
            </a:r>
            <a:endParaRPr lang="ru-RU" b="1" dirty="0" smtClean="0"/>
          </a:p>
          <a:p>
            <a:r>
              <a:rPr lang="ru-RU" b="1" dirty="0" smtClean="0"/>
              <a:t>Так </a:t>
            </a:r>
            <a:r>
              <a:rPr lang="ru-RU" b="1" dirty="0"/>
              <a:t>же во время выездов было осуществлено 118 патронажей в 92 семьи.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657600"/>
            <a:ext cx="2715065" cy="152848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1308" y="3657600"/>
            <a:ext cx="2571750" cy="14478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7986" y="3639349"/>
            <a:ext cx="2506413" cy="1411018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265" y="5313680"/>
            <a:ext cx="2743200" cy="154432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5313680"/>
            <a:ext cx="2571750" cy="144780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 descr="C:\Users\ADMIN\Desktop\Служба социально-педагогической поддержки\Фото по службе\P120039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5286388"/>
            <a:ext cx="2571768" cy="1447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957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867400" y="2819400"/>
            <a:ext cx="995363" cy="1323439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</a:rPr>
              <a:t>Клуб «Журавлик» для семей имеющих </a:t>
            </a:r>
            <a:r>
              <a:rPr lang="ru-RU" sz="1000" b="1" i="1" dirty="0" smtClean="0">
                <a:solidFill>
                  <a:schemeClr val="bg1"/>
                </a:solidFill>
              </a:rPr>
              <a:t>детей инвалидов и детей </a:t>
            </a:r>
            <a:r>
              <a:rPr lang="ru-RU" sz="1000" b="1" i="1" dirty="0">
                <a:solidFill>
                  <a:schemeClr val="bg1"/>
                </a:solidFill>
              </a:rPr>
              <a:t>с ОВЗ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5605" y="2215529"/>
            <a:ext cx="2057400" cy="923330"/>
          </a:xfrm>
          <a:prstGeom prst="rect">
            <a:avLst/>
          </a:prstGeom>
          <a:solidFill>
            <a:srgbClr val="CCFF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Работа </a:t>
            </a:r>
            <a:r>
              <a:rPr lang="ru-RU" sz="1200" b="1" dirty="0">
                <a:solidFill>
                  <a:schemeClr val="bg1"/>
                </a:solidFill>
              </a:rPr>
              <a:t>в рамках 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программы 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«В интересах детей»</a:t>
            </a:r>
            <a:r>
              <a:rPr lang="ru-RU" sz="1200" b="1" dirty="0" smtClean="0"/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на 2015-2017г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09600" y="3200400"/>
            <a:ext cx="1517650" cy="707886"/>
          </a:xfrm>
          <a:prstGeom prst="rect">
            <a:avLst/>
          </a:prstGeom>
          <a:solidFill>
            <a:srgbClr val="CCFFCC"/>
          </a:solidFill>
          <a:ln w="76200" cmpd="tri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1000" b="1" i="1" dirty="0" smtClean="0">
                <a:solidFill>
                  <a:schemeClr val="bg1"/>
                </a:solidFill>
              </a:rPr>
              <a:t>Служба социально педагогической поддержки семьи и детства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76200" y="609600"/>
            <a:ext cx="288925" cy="719137"/>
          </a:xfrm>
          <a:prstGeom prst="curvedRightArrow">
            <a:avLst>
              <a:gd name="adj1" fmla="val 16720"/>
              <a:gd name="adj2" fmla="val 66500"/>
              <a:gd name="adj3" fmla="val 517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Text Box 11"/>
          <p:cNvSpPr txBox="1">
            <a:spLocks noChangeArrowheads="1"/>
          </p:cNvSpPr>
          <p:nvPr/>
        </p:nvSpPr>
        <p:spPr bwMode="auto">
          <a:xfrm>
            <a:off x="167244" y="4035478"/>
            <a:ext cx="2046288" cy="738664"/>
          </a:xfrm>
          <a:prstGeom prst="rect">
            <a:avLst/>
          </a:prstGeom>
          <a:solidFill>
            <a:srgbClr val="CCFF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 smtClean="0">
                <a:solidFill>
                  <a:schemeClr val="bg1"/>
                </a:solidFill>
              </a:rPr>
              <a:t>Индивидуальная работа с детьми и взрослыми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2285154" y="2276475"/>
            <a:ext cx="1152525" cy="553998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</a:rPr>
              <a:t>Группа личностного роста</a:t>
            </a:r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2590800" y="3200400"/>
            <a:ext cx="1044575" cy="646113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00" b="1" i="1" dirty="0"/>
          </a:p>
          <a:p>
            <a:pPr 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</a:rPr>
              <a:t>Клуб «Подросток»</a:t>
            </a:r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3868737" y="2527165"/>
            <a:ext cx="1152525" cy="553998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</a:rPr>
              <a:t>Клуб «Школа будущих родителей»</a:t>
            </a:r>
          </a:p>
        </p:txBody>
      </p:sp>
      <p:sp>
        <p:nvSpPr>
          <p:cNvPr id="8204" name="AutoShape 15"/>
          <p:cNvSpPr>
            <a:spLocks noChangeArrowheads="1"/>
          </p:cNvSpPr>
          <p:nvPr/>
        </p:nvSpPr>
        <p:spPr bwMode="auto">
          <a:xfrm rot="2228695">
            <a:off x="2879398" y="1744641"/>
            <a:ext cx="382500" cy="609169"/>
          </a:xfrm>
          <a:prstGeom prst="curvedRightArrow">
            <a:avLst>
              <a:gd name="adj1" fmla="val 13406"/>
              <a:gd name="adj2" fmla="val 53318"/>
              <a:gd name="adj3" fmla="val 517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5" name="AutoShape 16"/>
          <p:cNvSpPr>
            <a:spLocks noChangeArrowheads="1"/>
          </p:cNvSpPr>
          <p:nvPr/>
        </p:nvSpPr>
        <p:spPr bwMode="auto">
          <a:xfrm flipH="1">
            <a:off x="5943600" y="1600200"/>
            <a:ext cx="358775" cy="719137"/>
          </a:xfrm>
          <a:prstGeom prst="curvedRightArrow">
            <a:avLst>
              <a:gd name="adj1" fmla="val 13465"/>
              <a:gd name="adj2" fmla="val 53553"/>
              <a:gd name="adj3" fmla="val 517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6" name="Text Box 17"/>
          <p:cNvSpPr txBox="1">
            <a:spLocks noChangeArrowheads="1"/>
          </p:cNvSpPr>
          <p:nvPr/>
        </p:nvSpPr>
        <p:spPr bwMode="auto">
          <a:xfrm>
            <a:off x="6858000" y="1981200"/>
            <a:ext cx="1512888" cy="553998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</a:rPr>
              <a:t>Социально-психологический всеобуч родителей</a:t>
            </a:r>
          </a:p>
        </p:txBody>
      </p:sp>
      <p:sp>
        <p:nvSpPr>
          <p:cNvPr id="8207" name="Text Box 18"/>
          <p:cNvSpPr txBox="1">
            <a:spLocks noChangeArrowheads="1"/>
          </p:cNvSpPr>
          <p:nvPr/>
        </p:nvSpPr>
        <p:spPr bwMode="auto">
          <a:xfrm>
            <a:off x="7620000" y="914400"/>
            <a:ext cx="1223962" cy="861774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dirty="0" smtClean="0">
                <a:solidFill>
                  <a:schemeClr val="bg1"/>
                </a:solidFill>
              </a:rPr>
              <a:t>Работы с коллективом по программе  «Сам себе пожарный» 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sp>
        <p:nvSpPr>
          <p:cNvPr id="8208" name="AutoShape 19"/>
          <p:cNvSpPr>
            <a:spLocks noChangeArrowheads="1"/>
          </p:cNvSpPr>
          <p:nvPr/>
        </p:nvSpPr>
        <p:spPr bwMode="auto">
          <a:xfrm rot="110436" flipH="1">
            <a:off x="8700623" y="1071064"/>
            <a:ext cx="279400" cy="865188"/>
          </a:xfrm>
          <a:prstGeom prst="curvedRightArrow">
            <a:avLst>
              <a:gd name="adj1" fmla="val 23368"/>
              <a:gd name="adj2" fmla="val 66663"/>
              <a:gd name="adj3" fmla="val 520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9" name="Text Box 20"/>
          <p:cNvSpPr txBox="1">
            <a:spLocks noChangeArrowheads="1"/>
          </p:cNvSpPr>
          <p:nvPr/>
        </p:nvSpPr>
        <p:spPr bwMode="auto">
          <a:xfrm>
            <a:off x="6553201" y="333375"/>
            <a:ext cx="2362200" cy="461665"/>
          </a:xfrm>
          <a:prstGeom prst="rect">
            <a:avLst/>
          </a:prstGeom>
          <a:solidFill>
            <a:srgbClr val="CCFF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solidFill>
                  <a:schemeClr val="bg1"/>
                </a:solidFill>
              </a:rPr>
              <a:t>Психолого-педагогическое просвещение</a:t>
            </a:r>
          </a:p>
        </p:txBody>
      </p:sp>
      <p:sp>
        <p:nvSpPr>
          <p:cNvPr id="8210" name="Text Box 21"/>
          <p:cNvSpPr txBox="1">
            <a:spLocks noChangeArrowheads="1"/>
          </p:cNvSpPr>
          <p:nvPr/>
        </p:nvSpPr>
        <p:spPr bwMode="auto">
          <a:xfrm>
            <a:off x="7162800" y="2667000"/>
            <a:ext cx="1441450" cy="553998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</a:rPr>
              <a:t>Индивидуальная и групповая диагностика</a:t>
            </a:r>
          </a:p>
        </p:txBody>
      </p:sp>
      <p:sp>
        <p:nvSpPr>
          <p:cNvPr id="8212" name="AutoShape 23"/>
          <p:cNvSpPr>
            <a:spLocks noChangeArrowheads="1"/>
          </p:cNvSpPr>
          <p:nvPr/>
        </p:nvSpPr>
        <p:spPr bwMode="auto">
          <a:xfrm rot="51277">
            <a:off x="6447205" y="675776"/>
            <a:ext cx="296862" cy="1655763"/>
          </a:xfrm>
          <a:prstGeom prst="curvedRightArrow">
            <a:avLst>
              <a:gd name="adj1" fmla="val 42090"/>
              <a:gd name="adj2" fmla="val 120072"/>
              <a:gd name="adj3" fmla="val 520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14" name="Text Box 26"/>
          <p:cNvSpPr txBox="1">
            <a:spLocks noChangeArrowheads="1"/>
          </p:cNvSpPr>
          <p:nvPr/>
        </p:nvSpPr>
        <p:spPr bwMode="auto">
          <a:xfrm>
            <a:off x="3170882" y="1899148"/>
            <a:ext cx="2895600" cy="461665"/>
          </a:xfrm>
          <a:prstGeom prst="rect">
            <a:avLst/>
          </a:prstGeom>
          <a:solidFill>
            <a:srgbClr val="CCFF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solidFill>
                  <a:schemeClr val="bg1"/>
                </a:solidFill>
              </a:rPr>
              <a:t>Коррекционно-развивающая 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групповая и семейная работа</a:t>
            </a:r>
          </a:p>
        </p:txBody>
      </p:sp>
      <p:sp>
        <p:nvSpPr>
          <p:cNvPr id="8215" name="Text Box 27"/>
          <p:cNvSpPr txBox="1">
            <a:spLocks noChangeArrowheads="1"/>
          </p:cNvSpPr>
          <p:nvPr/>
        </p:nvSpPr>
        <p:spPr bwMode="auto">
          <a:xfrm>
            <a:off x="1905000" y="6172200"/>
            <a:ext cx="1439862" cy="553998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 smtClean="0">
                <a:solidFill>
                  <a:schemeClr val="bg1"/>
                </a:solidFill>
              </a:rPr>
              <a:t>Оздоровление детей и подростков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sp>
        <p:nvSpPr>
          <p:cNvPr id="8216" name="Text Box 28"/>
          <p:cNvSpPr txBox="1">
            <a:spLocks noChangeArrowheads="1"/>
          </p:cNvSpPr>
          <p:nvPr/>
        </p:nvSpPr>
        <p:spPr bwMode="auto">
          <a:xfrm>
            <a:off x="5257800" y="6073170"/>
            <a:ext cx="1439862" cy="784830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</a:rPr>
              <a:t>Волонтёрское движение</a:t>
            </a:r>
          </a:p>
          <a:p>
            <a:pPr 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</a:rPr>
              <a:t>«</a:t>
            </a:r>
            <a:r>
              <a:rPr lang="ru-RU" sz="1000" b="1" i="1" dirty="0" smtClean="0">
                <a:solidFill>
                  <a:schemeClr val="bg1"/>
                </a:solidFill>
              </a:rPr>
              <a:t>Мы -</a:t>
            </a:r>
            <a:r>
              <a:rPr lang="ru-RU" sz="1000" b="1" i="1" dirty="0">
                <a:solidFill>
                  <a:schemeClr val="bg1"/>
                </a:solidFill>
              </a:rPr>
              <a:t>за здоровый образ жизни!»</a:t>
            </a:r>
          </a:p>
        </p:txBody>
      </p:sp>
      <p:sp>
        <p:nvSpPr>
          <p:cNvPr id="8219" name="Text Box 31"/>
          <p:cNvSpPr txBox="1">
            <a:spLocks noChangeArrowheads="1"/>
          </p:cNvSpPr>
          <p:nvPr/>
        </p:nvSpPr>
        <p:spPr bwMode="auto">
          <a:xfrm>
            <a:off x="3723172" y="4377228"/>
            <a:ext cx="1800225" cy="1569660"/>
          </a:xfrm>
          <a:prstGeom prst="rect">
            <a:avLst/>
          </a:prstGeom>
          <a:solidFill>
            <a:srgbClr val="CCFF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solidFill>
                  <a:schemeClr val="bg1"/>
                </a:solidFill>
              </a:rPr>
              <a:t>Организация работы по сохранению физического, психического и репродуктивного здоровья детей и подростков</a:t>
            </a:r>
          </a:p>
        </p:txBody>
      </p:sp>
      <p:cxnSp>
        <p:nvCxnSpPr>
          <p:cNvPr id="8220" name="AutoShape 32"/>
          <p:cNvCxnSpPr>
            <a:cxnSpLocks noChangeShapeType="1"/>
            <a:stCxn id="8214" idx="3"/>
            <a:endCxn id="8209" idx="1"/>
          </p:cNvCxnSpPr>
          <p:nvPr/>
        </p:nvCxnSpPr>
        <p:spPr bwMode="auto">
          <a:xfrm flipV="1">
            <a:off x="6066482" y="564208"/>
            <a:ext cx="486719" cy="1565773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8221" name="AutoShape 33"/>
          <p:cNvCxnSpPr>
            <a:cxnSpLocks noChangeShapeType="1"/>
            <a:stCxn id="8214" idx="1"/>
            <a:endCxn id="8196" idx="3"/>
          </p:cNvCxnSpPr>
          <p:nvPr/>
        </p:nvCxnSpPr>
        <p:spPr bwMode="auto">
          <a:xfrm flipH="1">
            <a:off x="2183005" y="2129981"/>
            <a:ext cx="987877" cy="5472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lgDashDotDot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8222" name="AutoShape 34"/>
          <p:cNvCxnSpPr>
            <a:cxnSpLocks noChangeShapeType="1"/>
            <a:stCxn id="8196" idx="1"/>
            <a:endCxn id="8200" idx="1"/>
          </p:cNvCxnSpPr>
          <p:nvPr/>
        </p:nvCxnSpPr>
        <p:spPr bwMode="auto">
          <a:xfrm rot="10800000" flipH="1" flipV="1">
            <a:off x="125604" y="2677194"/>
            <a:ext cx="41639" cy="1727616"/>
          </a:xfrm>
          <a:prstGeom prst="curvedConnector3">
            <a:avLst>
              <a:gd name="adj1" fmla="val -549005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8223" name="AutoShape 35"/>
          <p:cNvCxnSpPr>
            <a:cxnSpLocks noChangeShapeType="1"/>
            <a:endCxn id="8209" idx="3"/>
          </p:cNvCxnSpPr>
          <p:nvPr/>
        </p:nvCxnSpPr>
        <p:spPr bwMode="auto">
          <a:xfrm flipV="1">
            <a:off x="8737600" y="564208"/>
            <a:ext cx="177801" cy="2562225"/>
          </a:xfrm>
          <a:prstGeom prst="curvedConnector3">
            <a:avLst>
              <a:gd name="adj1" fmla="val 228571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8224" name="AutoShape 36"/>
          <p:cNvCxnSpPr>
            <a:cxnSpLocks noChangeShapeType="1"/>
            <a:stCxn id="8200" idx="3"/>
            <a:endCxn id="8219" idx="1"/>
          </p:cNvCxnSpPr>
          <p:nvPr/>
        </p:nvCxnSpPr>
        <p:spPr bwMode="auto">
          <a:xfrm>
            <a:off x="2213532" y="4404810"/>
            <a:ext cx="1509640" cy="757248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386721" y="19842"/>
            <a:ext cx="8604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1200" b="1" dirty="0">
                <a:solidFill>
                  <a:srgbClr val="FF0000"/>
                </a:solidFill>
              </a:rPr>
              <a:t>Муниципальное бюджетное учреждение «Комплексный центр социального обслуживания населения»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200" b="1" dirty="0">
                <a:solidFill>
                  <a:srgbClr val="FF0000"/>
                </a:solidFill>
              </a:rPr>
              <a:t>Новосибирской области Усть-Таркского района.</a:t>
            </a:r>
          </a:p>
        </p:txBody>
      </p:sp>
      <p:sp>
        <p:nvSpPr>
          <p:cNvPr id="8227" name="Text Box 14"/>
          <p:cNvSpPr txBox="1">
            <a:spLocks noChangeArrowheads="1"/>
          </p:cNvSpPr>
          <p:nvPr/>
        </p:nvSpPr>
        <p:spPr bwMode="auto">
          <a:xfrm>
            <a:off x="3836988" y="1413212"/>
            <a:ext cx="1762125" cy="400110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</a:rPr>
              <a:t>Клуб «Нетрудные подростки»</a:t>
            </a:r>
          </a:p>
        </p:txBody>
      </p:sp>
      <p:sp>
        <p:nvSpPr>
          <p:cNvPr id="8228" name="AutoShape 16"/>
          <p:cNvSpPr>
            <a:spLocks noChangeArrowheads="1"/>
          </p:cNvSpPr>
          <p:nvPr/>
        </p:nvSpPr>
        <p:spPr bwMode="auto">
          <a:xfrm flipH="1">
            <a:off x="2667000" y="609600"/>
            <a:ext cx="358775" cy="719138"/>
          </a:xfrm>
          <a:prstGeom prst="curvedRightArrow">
            <a:avLst>
              <a:gd name="adj1" fmla="val 13465"/>
              <a:gd name="adj2" fmla="val 53553"/>
              <a:gd name="adj3" fmla="val 517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232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57385"/>
            <a:ext cx="979488" cy="7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410575" y="2057400"/>
            <a:ext cx="733425" cy="728663"/>
            <a:chOff x="14072" y="4018"/>
            <a:chExt cx="1253" cy="1164"/>
          </a:xfrm>
        </p:grpSpPr>
        <p:pic>
          <p:nvPicPr>
            <p:cNvPr id="8260" name="Picture 4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072" y="4018"/>
              <a:ext cx="1253" cy="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61" name="Picture 4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072" y="4018"/>
              <a:ext cx="1253" cy="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2057400" y="3200400"/>
            <a:ext cx="636588" cy="520700"/>
            <a:chOff x="4187" y="4613"/>
            <a:chExt cx="1002" cy="822"/>
          </a:xfrm>
        </p:grpSpPr>
        <p:pic>
          <p:nvPicPr>
            <p:cNvPr id="8256" name="Picture 5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87" y="4613"/>
              <a:ext cx="1002" cy="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57" name="Picture 5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87" y="4613"/>
              <a:ext cx="1002" cy="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10334" y="1176392"/>
            <a:ext cx="668338" cy="566738"/>
            <a:chOff x="313" y="2943"/>
            <a:chExt cx="998" cy="860"/>
          </a:xfrm>
        </p:grpSpPr>
        <p:pic>
          <p:nvPicPr>
            <p:cNvPr id="8254" name="Picture 5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3" y="2943"/>
              <a:ext cx="998" cy="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55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13" y="2943"/>
              <a:ext cx="998" cy="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1447800" y="6172200"/>
            <a:ext cx="635000" cy="577850"/>
            <a:chOff x="4691" y="10474"/>
            <a:chExt cx="1001" cy="911"/>
          </a:xfrm>
        </p:grpSpPr>
        <p:pic>
          <p:nvPicPr>
            <p:cNvPr id="8252" name="Picture 6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91" y="10474"/>
              <a:ext cx="1001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53" name="Picture 6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91" y="10474"/>
              <a:ext cx="1001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45" name="Text Box 21"/>
          <p:cNvSpPr txBox="1">
            <a:spLocks noChangeArrowheads="1"/>
          </p:cNvSpPr>
          <p:nvPr/>
        </p:nvSpPr>
        <p:spPr bwMode="auto">
          <a:xfrm>
            <a:off x="152400" y="5294607"/>
            <a:ext cx="1441450" cy="246221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 smtClean="0">
                <a:solidFill>
                  <a:schemeClr val="bg1"/>
                </a:solidFill>
              </a:rPr>
              <a:t>Консультирование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cxnSp>
        <p:nvCxnSpPr>
          <p:cNvPr id="8246" name="AutoShape 33"/>
          <p:cNvCxnSpPr>
            <a:cxnSpLocks noChangeShapeType="1"/>
          </p:cNvCxnSpPr>
          <p:nvPr/>
        </p:nvCxnSpPr>
        <p:spPr bwMode="auto">
          <a:xfrm flipV="1">
            <a:off x="858838" y="5113338"/>
            <a:ext cx="0" cy="4365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lgDashDotDot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2819400" y="2743200"/>
            <a:ext cx="500062" cy="455612"/>
            <a:chOff x="5066" y="3179"/>
            <a:chExt cx="1001" cy="768"/>
          </a:xfrm>
        </p:grpSpPr>
        <p:pic>
          <p:nvPicPr>
            <p:cNvPr id="8250" name="Picture 5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066" y="3179"/>
              <a:ext cx="1001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51" name="Picture 5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066" y="3179"/>
              <a:ext cx="1001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49" name="TextBox 14"/>
          <p:cNvSpPr txBox="1">
            <a:spLocks noChangeArrowheads="1"/>
          </p:cNvSpPr>
          <p:nvPr/>
        </p:nvSpPr>
        <p:spPr bwMode="auto">
          <a:xfrm>
            <a:off x="3733800" y="3200400"/>
            <a:ext cx="2133600" cy="116955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Отделение психолого-педагогической помощи семье и детям</a:t>
            </a:r>
          </a:p>
        </p:txBody>
      </p:sp>
      <p:pic>
        <p:nvPicPr>
          <p:cNvPr id="82" name="Содержимое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352800"/>
            <a:ext cx="388210" cy="40749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3" name="Picture 15" descr="Школа будущих родителей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46531" y="2437581"/>
            <a:ext cx="50655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Desktop\Служба социально-педагогической поддержки\Служба социально-педагогической поддержки семьи и детства\Р.с.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77000" y="1143000"/>
            <a:ext cx="1033206" cy="600552"/>
          </a:xfrm>
          <a:prstGeom prst="rect">
            <a:avLst/>
          </a:prstGeom>
          <a:noFill/>
        </p:spPr>
      </p:pic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369747" y="288820"/>
            <a:ext cx="2290901" cy="461665"/>
          </a:xfrm>
          <a:prstGeom prst="rect">
            <a:avLst/>
          </a:prstGeom>
          <a:solidFill>
            <a:srgbClr val="CCFF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Организационно-психологическая работа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88" name="Text Box 14"/>
          <p:cNvSpPr txBox="1">
            <a:spLocks noChangeArrowheads="1"/>
          </p:cNvSpPr>
          <p:nvPr/>
        </p:nvSpPr>
        <p:spPr bwMode="auto">
          <a:xfrm>
            <a:off x="677276" y="1439187"/>
            <a:ext cx="1559511" cy="707886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 smtClean="0">
                <a:solidFill>
                  <a:schemeClr val="bg1"/>
                </a:solidFill>
              </a:rPr>
              <a:t>Социально-психологическое обследование семьи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sp>
        <p:nvSpPr>
          <p:cNvPr id="94" name="Text Box 12"/>
          <p:cNvSpPr txBox="1">
            <a:spLocks noChangeArrowheads="1"/>
          </p:cNvSpPr>
          <p:nvPr/>
        </p:nvSpPr>
        <p:spPr bwMode="auto">
          <a:xfrm>
            <a:off x="838200" y="914400"/>
            <a:ext cx="1676400" cy="400110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 smtClean="0">
                <a:solidFill>
                  <a:schemeClr val="bg1"/>
                </a:solidFill>
              </a:rPr>
              <a:t>Работа Социального совета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sp>
        <p:nvSpPr>
          <p:cNvPr id="102" name="AutoShape 6"/>
          <p:cNvSpPr>
            <a:spLocks noChangeArrowheads="1"/>
          </p:cNvSpPr>
          <p:nvPr/>
        </p:nvSpPr>
        <p:spPr bwMode="auto">
          <a:xfrm>
            <a:off x="381000" y="1219200"/>
            <a:ext cx="288925" cy="719137"/>
          </a:xfrm>
          <a:prstGeom prst="curvedRightArrow">
            <a:avLst>
              <a:gd name="adj1" fmla="val 16720"/>
              <a:gd name="adj2" fmla="val 66500"/>
              <a:gd name="adj3" fmla="val 517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" name="AutoShape 16"/>
          <p:cNvSpPr>
            <a:spLocks noChangeArrowheads="1"/>
          </p:cNvSpPr>
          <p:nvPr/>
        </p:nvSpPr>
        <p:spPr bwMode="auto">
          <a:xfrm flipH="1">
            <a:off x="2286000" y="762000"/>
            <a:ext cx="358774" cy="914400"/>
          </a:xfrm>
          <a:prstGeom prst="curvedRightArrow">
            <a:avLst>
              <a:gd name="adj1" fmla="val 13465"/>
              <a:gd name="adj2" fmla="val 53553"/>
              <a:gd name="adj3" fmla="val 517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Text Box 26"/>
          <p:cNvSpPr txBox="1">
            <a:spLocks noChangeArrowheads="1"/>
          </p:cNvSpPr>
          <p:nvPr/>
        </p:nvSpPr>
        <p:spPr bwMode="auto">
          <a:xfrm>
            <a:off x="3126922" y="463095"/>
            <a:ext cx="2819400" cy="830997"/>
          </a:xfrm>
          <a:prstGeom prst="rect">
            <a:avLst/>
          </a:prstGeom>
          <a:solidFill>
            <a:srgbClr val="CCFF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1" dirty="0" smtClean="0">
                <a:solidFill>
                  <a:schemeClr val="bg1"/>
                </a:solidFill>
              </a:rPr>
              <a:t>Работа по профилактике правонарушений и безнадзорности несовершеннолетних.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0" name="Text Box 27"/>
          <p:cNvSpPr txBox="1">
            <a:spLocks noChangeArrowheads="1"/>
          </p:cNvSpPr>
          <p:nvPr/>
        </p:nvSpPr>
        <p:spPr bwMode="auto">
          <a:xfrm>
            <a:off x="3581400" y="6150114"/>
            <a:ext cx="1439862" cy="707886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 smtClean="0">
                <a:solidFill>
                  <a:schemeClr val="bg1"/>
                </a:solidFill>
              </a:rPr>
              <a:t>Занятия в комнате психологической разгрузки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pic>
        <p:nvPicPr>
          <p:cNvPr id="134" name="Picture 2" descr="http://mbu-kcson.nethouse.ru/static/img/0000/0004/0725/40725902.8j046jpqx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638800"/>
            <a:ext cx="736777" cy="76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Рисунок 13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25" r="2891" b="13058"/>
          <a:stretch/>
        </p:blipFill>
        <p:spPr>
          <a:xfrm>
            <a:off x="7010400" y="6162135"/>
            <a:ext cx="914400" cy="695865"/>
          </a:xfrm>
          <a:prstGeom prst="rect">
            <a:avLst/>
          </a:prstGeom>
        </p:spPr>
      </p:pic>
      <p:sp>
        <p:nvSpPr>
          <p:cNvPr id="142" name="Text Box 12"/>
          <p:cNvSpPr txBox="1">
            <a:spLocks noChangeArrowheads="1"/>
          </p:cNvSpPr>
          <p:nvPr/>
        </p:nvSpPr>
        <p:spPr bwMode="auto">
          <a:xfrm>
            <a:off x="2514600" y="3962400"/>
            <a:ext cx="1152525" cy="707886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 smtClean="0">
                <a:solidFill>
                  <a:schemeClr val="bg1"/>
                </a:solidFill>
              </a:rPr>
              <a:t>Выезды в сельские администрации района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ADMIN\Desktop\Служба социально-педагогической поддержки\Служба социально-педагогической поддержки семьи и детства\image14492215.jpg"/>
          <p:cNvPicPr>
            <a:picLocks noChangeAspect="1" noChangeArrowheads="1"/>
          </p:cNvPicPr>
          <p:nvPr/>
        </p:nvPicPr>
        <p:blipFill>
          <a:blip r:embed="rId19"/>
          <a:srcRect t="17805" b="16341"/>
          <a:stretch>
            <a:fillRect/>
          </a:stretch>
        </p:blipFill>
        <p:spPr bwMode="auto">
          <a:xfrm>
            <a:off x="6019800" y="2209800"/>
            <a:ext cx="726722" cy="537575"/>
          </a:xfrm>
          <a:prstGeom prst="rect">
            <a:avLst/>
          </a:prstGeom>
          <a:noFill/>
        </p:spPr>
      </p:pic>
      <p:sp>
        <p:nvSpPr>
          <p:cNvPr id="144" name="Text Box 24"/>
          <p:cNvSpPr txBox="1">
            <a:spLocks noChangeArrowheads="1"/>
          </p:cNvSpPr>
          <p:nvPr/>
        </p:nvSpPr>
        <p:spPr bwMode="auto">
          <a:xfrm>
            <a:off x="7010400" y="3352800"/>
            <a:ext cx="2133600" cy="1384995"/>
          </a:xfrm>
          <a:prstGeom prst="rect">
            <a:avLst/>
          </a:prstGeom>
          <a:solidFill>
            <a:srgbClr val="CCFF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Социальная адаптация и психологическая реабилитация детей и взрослых с ограниченными возможностями здоровья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45" name="Text Box 14"/>
          <p:cNvSpPr txBox="1">
            <a:spLocks noChangeArrowheads="1"/>
          </p:cNvSpPr>
          <p:nvPr/>
        </p:nvSpPr>
        <p:spPr bwMode="auto">
          <a:xfrm>
            <a:off x="318428" y="4924197"/>
            <a:ext cx="1152525" cy="246221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 smtClean="0">
                <a:solidFill>
                  <a:schemeClr val="bg1"/>
                </a:solidFill>
              </a:rPr>
              <a:t>Диагностика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sp>
        <p:nvSpPr>
          <p:cNvPr id="148" name="Text Box 26"/>
          <p:cNvSpPr txBox="1">
            <a:spLocks noChangeArrowheads="1"/>
          </p:cNvSpPr>
          <p:nvPr/>
        </p:nvSpPr>
        <p:spPr bwMode="auto">
          <a:xfrm>
            <a:off x="6193279" y="4955407"/>
            <a:ext cx="2819400" cy="646331"/>
          </a:xfrm>
          <a:prstGeom prst="rect">
            <a:avLst/>
          </a:prstGeom>
          <a:solidFill>
            <a:srgbClr val="CCFF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1" dirty="0" smtClean="0">
                <a:solidFill>
                  <a:schemeClr val="bg1"/>
                </a:solidFill>
              </a:rPr>
              <a:t>Работа с кадрами, повышение квалификации, участие в конкурсах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8247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09736" y="4045297"/>
            <a:ext cx="461478" cy="4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Text Box 21"/>
          <p:cNvSpPr txBox="1">
            <a:spLocks noChangeArrowheads="1"/>
          </p:cNvSpPr>
          <p:nvPr/>
        </p:nvSpPr>
        <p:spPr bwMode="auto">
          <a:xfrm>
            <a:off x="375136" y="5663691"/>
            <a:ext cx="1441450" cy="400110"/>
          </a:xfrm>
          <a:prstGeom prst="rect">
            <a:avLst/>
          </a:prstGeom>
          <a:solidFill>
            <a:srgbClr val="CCFFCC"/>
          </a:solidFill>
          <a:ln w="76200" cmpd="tri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 i="1" dirty="0" smtClean="0">
                <a:solidFill>
                  <a:schemeClr val="bg1"/>
                </a:solidFill>
              </a:rPr>
              <a:t>Индивидуальная коррекция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pic>
        <p:nvPicPr>
          <p:cNvPr id="76" name="Picture 1" descr="C:\Users\ADMIN\Desktop\Фото для отчета\Волонтеры\P1180183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924800" y="5715000"/>
            <a:ext cx="1219200" cy="762000"/>
          </a:xfrm>
          <a:prstGeom prst="rect">
            <a:avLst/>
          </a:prstGeom>
          <a:noFill/>
        </p:spPr>
      </p:pic>
      <p:pic>
        <p:nvPicPr>
          <p:cNvPr id="9218" name="Picture 2" descr="C:\Users\ADMIN\Desktop\Фото для отчета\Журавлик\P1150128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88011" y="4227428"/>
            <a:ext cx="1105592" cy="622407"/>
          </a:xfrm>
          <a:prstGeom prst="rect">
            <a:avLst/>
          </a:prstGeom>
          <a:noFill/>
        </p:spPr>
      </p:pic>
      <p:sp>
        <p:nvSpPr>
          <p:cNvPr id="77" name="AutoShape 16"/>
          <p:cNvSpPr>
            <a:spLocks noChangeArrowheads="1"/>
          </p:cNvSpPr>
          <p:nvPr/>
        </p:nvSpPr>
        <p:spPr bwMode="auto">
          <a:xfrm flipH="1">
            <a:off x="1548460" y="4533796"/>
            <a:ext cx="358775" cy="719138"/>
          </a:xfrm>
          <a:prstGeom prst="curvedRightArrow">
            <a:avLst>
              <a:gd name="adj1" fmla="val 13465"/>
              <a:gd name="adj2" fmla="val 53553"/>
              <a:gd name="adj3" fmla="val 517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0" name="AutoShape 19"/>
          <p:cNvSpPr>
            <a:spLocks noChangeArrowheads="1"/>
          </p:cNvSpPr>
          <p:nvPr/>
        </p:nvSpPr>
        <p:spPr bwMode="auto">
          <a:xfrm rot="110436" flipH="1">
            <a:off x="8682903" y="2214302"/>
            <a:ext cx="294249" cy="865188"/>
          </a:xfrm>
          <a:prstGeom prst="curvedRightArrow">
            <a:avLst>
              <a:gd name="adj1" fmla="val 0"/>
              <a:gd name="adj2" fmla="val 66663"/>
              <a:gd name="adj3" fmla="val 520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1447800" y="1314510"/>
            <a:ext cx="45719" cy="1332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444123" y="5937018"/>
            <a:ext cx="45719" cy="1460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8370888" y="5406896"/>
            <a:ext cx="45719" cy="2231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526281" y="1259418"/>
            <a:ext cx="45719" cy="1604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429500" y="1770735"/>
            <a:ext cx="80706" cy="154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46429" y="4440045"/>
            <a:ext cx="211862" cy="141101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93" name="AutoShape 32"/>
          <p:cNvCxnSpPr>
            <a:cxnSpLocks noChangeShapeType="1"/>
          </p:cNvCxnSpPr>
          <p:nvPr/>
        </p:nvCxnSpPr>
        <p:spPr bwMode="auto">
          <a:xfrm flipV="1">
            <a:off x="6095998" y="564207"/>
            <a:ext cx="457201" cy="1586572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6" name="AutoShape 36"/>
          <p:cNvCxnSpPr>
            <a:cxnSpLocks noChangeShapeType="1"/>
          </p:cNvCxnSpPr>
          <p:nvPr/>
        </p:nvCxnSpPr>
        <p:spPr bwMode="auto">
          <a:xfrm>
            <a:off x="2213828" y="556419"/>
            <a:ext cx="938131" cy="57646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8" name="AutoShape 36"/>
          <p:cNvCxnSpPr>
            <a:cxnSpLocks noChangeShapeType="1"/>
          </p:cNvCxnSpPr>
          <p:nvPr/>
        </p:nvCxnSpPr>
        <p:spPr bwMode="auto">
          <a:xfrm flipV="1">
            <a:off x="5943600" y="564207"/>
            <a:ext cx="648452" cy="8442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9" name="AutoShape 36"/>
          <p:cNvCxnSpPr>
            <a:cxnSpLocks noChangeShapeType="1"/>
          </p:cNvCxnSpPr>
          <p:nvPr/>
        </p:nvCxnSpPr>
        <p:spPr bwMode="auto">
          <a:xfrm flipV="1">
            <a:off x="272175" y="853583"/>
            <a:ext cx="446963" cy="1126427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04" name="AutoShape 36"/>
          <p:cNvCxnSpPr>
            <a:cxnSpLocks noChangeShapeType="1"/>
          </p:cNvCxnSpPr>
          <p:nvPr/>
        </p:nvCxnSpPr>
        <p:spPr bwMode="auto">
          <a:xfrm flipV="1">
            <a:off x="136251" y="2978522"/>
            <a:ext cx="446963" cy="1126427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05" name="AutoShape 32"/>
          <p:cNvCxnSpPr>
            <a:cxnSpLocks noChangeShapeType="1"/>
          </p:cNvCxnSpPr>
          <p:nvPr/>
        </p:nvCxnSpPr>
        <p:spPr bwMode="auto">
          <a:xfrm>
            <a:off x="6248351" y="2072632"/>
            <a:ext cx="825196" cy="99611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09" name="AutoShape 32"/>
          <p:cNvCxnSpPr>
            <a:cxnSpLocks noChangeShapeType="1"/>
          </p:cNvCxnSpPr>
          <p:nvPr/>
        </p:nvCxnSpPr>
        <p:spPr bwMode="auto">
          <a:xfrm flipV="1">
            <a:off x="6287603" y="4506029"/>
            <a:ext cx="1014593" cy="458133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9216" name="Выгнутая влево стрелка 9215"/>
          <p:cNvSpPr/>
          <p:nvPr/>
        </p:nvSpPr>
        <p:spPr>
          <a:xfrm>
            <a:off x="3395705" y="5504165"/>
            <a:ext cx="307670" cy="6618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217" name="Выгнутая вправо стрелка 9216"/>
          <p:cNvSpPr/>
          <p:nvPr/>
        </p:nvSpPr>
        <p:spPr>
          <a:xfrm>
            <a:off x="5587252" y="5509428"/>
            <a:ext cx="240864" cy="63461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21" name="Рисунок 92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61754" y="5325649"/>
            <a:ext cx="1258092" cy="708259"/>
          </a:xfrm>
          <a:prstGeom prst="rect">
            <a:avLst/>
          </a:prstGeom>
        </p:spPr>
      </p:pic>
      <p:sp>
        <p:nvSpPr>
          <p:cNvPr id="9222" name="Стрелка вниз 9221"/>
          <p:cNvSpPr/>
          <p:nvPr/>
        </p:nvSpPr>
        <p:spPr>
          <a:xfrm>
            <a:off x="4444123" y="2343761"/>
            <a:ext cx="111156" cy="176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30" name="Выгнутая вправо стрелка 9229"/>
          <p:cNvSpPr/>
          <p:nvPr/>
        </p:nvSpPr>
        <p:spPr>
          <a:xfrm>
            <a:off x="3585316" y="2319337"/>
            <a:ext cx="251672" cy="10334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6" name="Рисунок 1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7782" y="1492028"/>
            <a:ext cx="553704" cy="553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31" name="Рисунок 92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8072" y="4692519"/>
            <a:ext cx="554630" cy="538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614"/>
            <a:ext cx="7055380" cy="1902982"/>
          </a:xfrm>
          <a:solidFill>
            <a:srgbClr val="FFC000"/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ru-RU" dirty="0"/>
              <a:t>. </a:t>
            </a:r>
            <a:r>
              <a:rPr lang="ru-RU" sz="1800" dirty="0" smtClean="0">
                <a:solidFill>
                  <a:schemeClr val="bg1"/>
                </a:solidFill>
              </a:rPr>
              <a:t>По данным статистического учета на начало 2015 года в </a:t>
            </a:r>
            <a:r>
              <a:rPr lang="ru-RU" sz="1800" dirty="0" err="1" smtClean="0">
                <a:solidFill>
                  <a:schemeClr val="bg1"/>
                </a:solidFill>
              </a:rPr>
              <a:t>Усть</a:t>
            </a:r>
            <a:r>
              <a:rPr lang="ru-RU" sz="1800" dirty="0" smtClean="0">
                <a:solidFill>
                  <a:schemeClr val="bg1"/>
                </a:solidFill>
              </a:rPr>
              <a:t> -Таркском районе </a:t>
            </a:r>
            <a:r>
              <a:rPr lang="ru-RU" sz="1800" b="1" dirty="0" smtClean="0">
                <a:solidFill>
                  <a:schemeClr val="bg1"/>
                </a:solidFill>
              </a:rPr>
              <a:t>42 семьи</a:t>
            </a:r>
            <a:r>
              <a:rPr lang="ru-RU" sz="1800" dirty="0" smtClean="0">
                <a:solidFill>
                  <a:schemeClr val="bg1"/>
                </a:solidFill>
              </a:rPr>
              <a:t>, воспитывающих детей инвалидов, в которых проживает </a:t>
            </a:r>
            <a:r>
              <a:rPr lang="ru-RU" sz="1800" b="1" dirty="0" smtClean="0">
                <a:solidFill>
                  <a:schemeClr val="bg1"/>
                </a:solidFill>
              </a:rPr>
              <a:t>44 ребенка</a:t>
            </a:r>
            <a:r>
              <a:rPr lang="ru-RU" sz="1800" dirty="0" smtClean="0">
                <a:solidFill>
                  <a:schemeClr val="bg1"/>
                </a:solidFill>
              </a:rPr>
              <a:t>, а, наконец, 2015 года проживает </a:t>
            </a:r>
            <a:r>
              <a:rPr lang="ru-RU" sz="1800" b="1" dirty="0" smtClean="0">
                <a:solidFill>
                  <a:schemeClr val="bg1"/>
                </a:solidFill>
              </a:rPr>
              <a:t>41 семья, воспитывающих 43 </a:t>
            </a:r>
            <a:r>
              <a:rPr lang="ru-RU" sz="1800" b="1" dirty="0">
                <a:solidFill>
                  <a:schemeClr val="bg1"/>
                </a:solidFill>
              </a:rPr>
              <a:t>ребенка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  <a:br>
              <a:rPr lang="ru-RU" sz="1800" dirty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2020004"/>
            <a:ext cx="9149375" cy="4195481"/>
          </a:xfrm>
        </p:spPr>
        <p:txBody>
          <a:bodyPr/>
          <a:lstStyle/>
          <a:p>
            <a:r>
              <a:rPr lang="ru-RU" b="1" dirty="0"/>
              <a:t>Всего за </a:t>
            </a:r>
            <a:r>
              <a:rPr lang="ru-RU" b="1" dirty="0" smtClean="0"/>
              <a:t>2015г </a:t>
            </a:r>
            <a:r>
              <a:rPr lang="ru-RU" b="1" dirty="0"/>
              <a:t>30 детям инвалидами проведено 122 консультаций 187 консультаций- 60 родителям, воспитывающим детей инвалидов</a:t>
            </a:r>
            <a:r>
              <a:rPr lang="ru-RU" b="1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Работа с семьями, воспитывающих детей инвалидов осуществлялась по программе «Нить помощи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Осуществлено 40 патронажей в 31 семью.</a:t>
            </a:r>
            <a:endParaRPr lang="ru-RU" dirty="0"/>
          </a:p>
          <a:p>
            <a:endParaRPr lang="ru-RU" dirty="0"/>
          </a:p>
        </p:txBody>
      </p:sp>
      <p:pic>
        <p:nvPicPr>
          <p:cNvPr id="3074" name="Picture 2" descr="C:\Users\ADMIN\Desktop\Служба социально-педагогической поддержки\Служба социально-педагогической поддержки семьи и детства\7c1fa37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84" y="20859"/>
            <a:ext cx="1986491" cy="198649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4643446"/>
            <a:ext cx="2542668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6182" y="4643446"/>
            <a:ext cx="2251494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4DE8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G:\DCIM\120_PANA\P1200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643446"/>
            <a:ext cx="2786050" cy="1568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1776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34" y="0"/>
            <a:ext cx="8049690" cy="140053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Реализация </a:t>
            </a:r>
            <a:r>
              <a:rPr lang="ru-RU" sz="3200" b="1" i="1" dirty="0" smtClean="0">
                <a:solidFill>
                  <a:srgbClr val="FFC000"/>
                </a:solidFill>
              </a:rPr>
              <a:t>проекта </a:t>
            </a:r>
            <a:br>
              <a:rPr lang="ru-RU" sz="3200" b="1" i="1" dirty="0" smtClean="0">
                <a:solidFill>
                  <a:srgbClr val="FFC000"/>
                </a:solidFill>
              </a:rPr>
            </a:br>
            <a:r>
              <a:rPr lang="ru-RU" sz="3200" b="1" i="1" dirty="0" smtClean="0">
                <a:solidFill>
                  <a:srgbClr val="FFC000"/>
                </a:solidFill>
              </a:rPr>
              <a:t>«Шаг со временем в будущее»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14" y="911110"/>
            <a:ext cx="8883545" cy="4195481"/>
          </a:xfrm>
        </p:spPr>
        <p:txBody>
          <a:bodyPr/>
          <a:lstStyle/>
          <a:p>
            <a:r>
              <a:rPr lang="ru-RU" dirty="0" smtClean="0"/>
              <a:t>Цель:  усовершенствование системы </a:t>
            </a:r>
            <a:r>
              <a:rPr lang="ru-RU" dirty="0"/>
              <a:t>работы с семьями </a:t>
            </a:r>
            <a:r>
              <a:rPr lang="ru-RU" dirty="0" smtClean="0"/>
              <a:t>детей  </a:t>
            </a:r>
            <a:r>
              <a:rPr lang="ru-RU" dirty="0"/>
              <a:t>с ограниченными возможностями и детей, обучающиеся по программе 7,8 вида путем взаимодействия, расширения </a:t>
            </a:r>
            <a:r>
              <a:rPr lang="ru-RU" dirty="0" smtClean="0"/>
              <a:t>реабилитационного </a:t>
            </a:r>
            <a:r>
              <a:rPr lang="ru-RU" dirty="0"/>
              <a:t>пространства и обеспечения условий для поддержки и развития</a:t>
            </a:r>
            <a:r>
              <a:rPr lang="ru-RU" dirty="0" smtClean="0"/>
              <a:t>.</a:t>
            </a:r>
          </a:p>
          <a:p>
            <a:r>
              <a:rPr lang="ru-RU" dirty="0"/>
              <a:t> В </a:t>
            </a:r>
            <a:r>
              <a:rPr lang="ru-RU" dirty="0" smtClean="0"/>
              <a:t>марте </a:t>
            </a:r>
            <a:r>
              <a:rPr lang="ru-RU" b="1" dirty="0" smtClean="0">
                <a:solidFill>
                  <a:srgbClr val="FFC000"/>
                </a:solidFill>
              </a:rPr>
              <a:t>в клубе «Журавлик» </a:t>
            </a:r>
            <a:r>
              <a:rPr lang="ru-RU" dirty="0"/>
              <a:t>для 12 семей, воспитывающих 13 детей инвалидов,  было проведено семейное мероприятие «Вместе всё преодолеем».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0848" y="79874"/>
            <a:ext cx="1015840" cy="881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562972"/>
            <a:ext cx="2994844" cy="168598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7415" y="3514272"/>
            <a:ext cx="2690857" cy="1594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5270172"/>
            <a:ext cx="2633173" cy="148237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5357209"/>
            <a:ext cx="2323964" cy="130830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4" descr="C:\Users\ADMIN\Desktop\Служба социально-педагогической поддержки\Служба социально-педагогической поддержки семьи и детства\image14492215.jpg"/>
          <p:cNvPicPr>
            <a:picLocks noChangeAspect="1" noChangeArrowheads="1"/>
          </p:cNvPicPr>
          <p:nvPr/>
        </p:nvPicPr>
        <p:blipFill>
          <a:blip r:embed="rId7"/>
          <a:srcRect t="17805" b="16341"/>
          <a:stretch>
            <a:fillRect/>
          </a:stretch>
        </p:blipFill>
        <p:spPr bwMode="auto">
          <a:xfrm>
            <a:off x="3695824" y="3514272"/>
            <a:ext cx="1740272" cy="1674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71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039" y="-57220"/>
            <a:ext cx="9157252" cy="68878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778"/>
          <a:stretch/>
        </p:blipFill>
        <p:spPr>
          <a:xfrm>
            <a:off x="155271" y="2149668"/>
            <a:ext cx="3481032" cy="222132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2268" y="4529892"/>
            <a:ext cx="4058967" cy="228504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70"/>
          <a:stretch/>
        </p:blipFill>
        <p:spPr>
          <a:xfrm>
            <a:off x="5805518" y="2373453"/>
            <a:ext cx="3205519" cy="202647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30"/>
          <a:stretch/>
        </p:blipFill>
        <p:spPr>
          <a:xfrm>
            <a:off x="338849" y="4643537"/>
            <a:ext cx="3241639" cy="212018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07"/>
          <a:stretch/>
        </p:blipFill>
        <p:spPr>
          <a:xfrm>
            <a:off x="3881559" y="1785524"/>
            <a:ext cx="1706897" cy="25701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489052" y="473001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cs typeface="Aparajita" panose="020B0604020202020204" pitchFamily="34" charset="0"/>
              </a:rPr>
              <a:t>Районный творческий конкурс </a:t>
            </a:r>
            <a:endParaRPr lang="ru-RU" sz="2400" b="1" i="1" dirty="0" smtClean="0">
              <a:solidFill>
                <a:srgbClr val="0070C0"/>
              </a:solidFill>
              <a:cs typeface="Aparajita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cs typeface="Aparajita" panose="020B0604020202020204" pitchFamily="34" charset="0"/>
              </a:rPr>
              <a:t>«</a:t>
            </a:r>
            <a:r>
              <a:rPr lang="ru-RU" sz="2400" b="1" i="1" dirty="0">
                <a:solidFill>
                  <a:srgbClr val="0070C0"/>
                </a:solidFill>
                <a:cs typeface="Aparajita" panose="020B0604020202020204" pitchFamily="34" charset="0"/>
              </a:rPr>
              <a:t>Узоры сибирской зимы»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0722" y="1308897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Приняло участие 13 детей инвалидов из 12 семей.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6868" y="15900"/>
            <a:ext cx="1396876" cy="1396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8521" y="5462448"/>
            <a:ext cx="1115436" cy="1115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179" y="433125"/>
            <a:ext cx="495300" cy="438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1390" y="730502"/>
            <a:ext cx="495300" cy="438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722" y="984531"/>
            <a:ext cx="495300" cy="438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2666" y="1713906"/>
            <a:ext cx="495300" cy="4381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1747" y="387092"/>
            <a:ext cx="495300" cy="4381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0715" y="5013176"/>
            <a:ext cx="495300" cy="4381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57" y="5381721"/>
            <a:ext cx="495300" cy="4381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589" y="4483683"/>
            <a:ext cx="495300" cy="4381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275" y="4337884"/>
            <a:ext cx="4086225" cy="4191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58" y="1872841"/>
            <a:ext cx="3602540" cy="4191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2108105"/>
            <a:ext cx="3411085" cy="4191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83" y="4343616"/>
            <a:ext cx="3411085" cy="4191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3029" y="1527065"/>
            <a:ext cx="1815428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780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09" y="188640"/>
            <a:ext cx="8991600" cy="140053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Для детей раннего возраста (от рождения до четырёх лет) в октябре 2015 г установлена </a:t>
            </a:r>
            <a:r>
              <a:rPr lang="ru-RU" sz="2400" b="1" dirty="0">
                <a:solidFill>
                  <a:srgbClr val="00B050"/>
                </a:solidFill>
              </a:rPr>
              <a:t>программа </a:t>
            </a:r>
            <a:r>
              <a:rPr lang="ru-RU" sz="2400" b="1" dirty="0" smtClean="0">
                <a:solidFill>
                  <a:srgbClr val="00B050"/>
                </a:solidFill>
              </a:rPr>
              <a:t/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«</a:t>
            </a:r>
            <a:r>
              <a:rPr lang="ru-RU" sz="2400" b="1" dirty="0">
                <a:solidFill>
                  <a:srgbClr val="00B050"/>
                </a:solidFill>
              </a:rPr>
              <a:t>Оценка уровня развития с первых лет жизни».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1706528"/>
            <a:ext cx="9144000" cy="4195481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rgbClr val="92D050"/>
                </a:solidFill>
              </a:rPr>
              <a:t>Основная </a:t>
            </a:r>
            <a:r>
              <a:rPr lang="ru-RU" b="1" dirty="0">
                <a:solidFill>
                  <a:srgbClr val="92D050"/>
                </a:solidFill>
              </a:rPr>
              <a:t>её цель: </a:t>
            </a:r>
            <a:r>
              <a:rPr lang="ru-RU" dirty="0"/>
              <a:t>организация социально-психологического и педагогического сопровождения, развития детей с выявленными нарушениями в развитии (врождёнными пороками развития, генетическими аномалиями, психоэмоциональными нарушениями, инвалидностью) для содействия оптимальному развитию и адаптации детей в обществе, а также оказания помощи всем членам семей, воспитывающих этих детей.</a:t>
            </a:r>
          </a:p>
          <a:p>
            <a:pPr algn="just"/>
            <a:r>
              <a:rPr lang="ru-RU" dirty="0" smtClean="0"/>
              <a:t>Прошли </a:t>
            </a:r>
            <a:r>
              <a:rPr lang="ru-RU" dirty="0"/>
              <a:t>тестирование 7 </a:t>
            </a:r>
            <a:r>
              <a:rPr lang="ru-RU" dirty="0" smtClean="0"/>
              <a:t>семей(8 детей), организованы индивидуальные занятия.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611560" y="4793795"/>
            <a:ext cx="3607752" cy="2031031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\\Stepanenkomu-pc\c\Психологи отчеты\Фото-отчет\занятие с ребенком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3408" y="4801852"/>
            <a:ext cx="3532808" cy="198884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6340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837" y="34545"/>
            <a:ext cx="7055380" cy="946183"/>
          </a:xfrm>
        </p:spPr>
        <p:txBody>
          <a:bodyPr/>
          <a:lstStyle/>
          <a:p>
            <a:pPr algn="ctr"/>
            <a:r>
              <a:rPr lang="ru-RU" sz="2400" b="1" dirty="0" smtClean="0"/>
              <a:t>Зимняя </a:t>
            </a:r>
            <a:r>
              <a:rPr lang="ru-RU" sz="2400" b="1" dirty="0"/>
              <a:t>встреча </a:t>
            </a:r>
            <a:r>
              <a:rPr lang="ru-RU" sz="2400" b="1" dirty="0" smtClean="0"/>
              <a:t>друзей в клубе «Журавлик» 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3616" y="2604937"/>
            <a:ext cx="3543102" cy="19946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2199" y="4711991"/>
            <a:ext cx="3347864" cy="1884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998">
            <a:off x="4772133" y="489410"/>
            <a:ext cx="3548727" cy="1997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9333" y="2621466"/>
            <a:ext cx="3353070" cy="1887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50"/>
          <a:stretch/>
        </p:blipFill>
        <p:spPr>
          <a:xfrm rot="21275268">
            <a:off x="167124" y="2673892"/>
            <a:ext cx="1558655" cy="2041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6997">
            <a:off x="124530" y="4808708"/>
            <a:ext cx="3284089" cy="18488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35" r="24468"/>
          <a:stretch/>
        </p:blipFill>
        <p:spPr>
          <a:xfrm rot="180939">
            <a:off x="7107860" y="4698324"/>
            <a:ext cx="1896413" cy="18796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40290">
            <a:off x="582351" y="588982"/>
            <a:ext cx="3363950" cy="18937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9328" y="2706128"/>
            <a:ext cx="495300" cy="4381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9170" y="928482"/>
            <a:ext cx="495300" cy="4381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0755" y="485844"/>
            <a:ext cx="495300" cy="4381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6433" y="2253970"/>
            <a:ext cx="495300" cy="4381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883" y="2238629"/>
            <a:ext cx="495300" cy="4381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6909" y="683199"/>
            <a:ext cx="495300" cy="4381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4883" y="653985"/>
            <a:ext cx="495300" cy="4381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1274" y="949470"/>
            <a:ext cx="495300" cy="4381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4326" y="4724034"/>
            <a:ext cx="495300" cy="4381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16" y="5066623"/>
            <a:ext cx="495300" cy="4381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7104" y="2824543"/>
            <a:ext cx="495300" cy="4381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9172" y="4784746"/>
            <a:ext cx="495300" cy="4381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2005" y="75449"/>
            <a:ext cx="1171575" cy="14287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4584" y="-81581"/>
            <a:ext cx="1171575" cy="17852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311" y="107121"/>
            <a:ext cx="1171575" cy="14287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0886" y="2703425"/>
            <a:ext cx="1238250" cy="1714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8901" y="2777435"/>
            <a:ext cx="1238250" cy="17145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2241" y="4509281"/>
            <a:ext cx="1238250" cy="17145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567" y="4569654"/>
            <a:ext cx="12382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7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9073008" cy="1080120"/>
          </a:xfrm>
        </p:spPr>
        <p:txBody>
          <a:bodyPr/>
          <a:lstStyle/>
          <a:p>
            <a:r>
              <a:rPr lang="ru-RU" sz="2000" b="1" dirty="0">
                <a:solidFill>
                  <a:srgbClr val="FFC000"/>
                </a:solidFill>
              </a:rPr>
              <a:t>За 2015 год 60 взрослым инвалидам было оказано 162 индивидуальных услуг, из них 124 психологических, 38 педагогических.</a:t>
            </a:r>
            <a:r>
              <a:rPr lang="ru-RU" sz="2000" dirty="0">
                <a:solidFill>
                  <a:srgbClr val="FFC000"/>
                </a:solidFill>
              </a:rPr>
              <a:t/>
            </a:r>
            <a:br>
              <a:rPr lang="ru-RU" sz="2000" dirty="0">
                <a:solidFill>
                  <a:srgbClr val="FFC000"/>
                </a:solidFill>
              </a:rPr>
            </a:b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1" r="18715"/>
          <a:stretch/>
        </p:blipFill>
        <p:spPr>
          <a:xfrm>
            <a:off x="6212892" y="1844824"/>
            <a:ext cx="2825531" cy="1944216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08205" y="1207799"/>
            <a:ext cx="8460432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Индивидуальные занятия с взрослыми инвалидами были направлены и способствовали: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Снятию напряжения;</a:t>
            </a:r>
            <a:endParaRPr lang="ru-RU" dirty="0">
              <a:solidFill>
                <a:srgbClr val="92D050"/>
              </a:solidFill>
            </a:endParaRPr>
          </a:p>
          <a:p>
            <a:pPr marL="342900" lvl="0" indent="-342900" algn="just"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Разрешению конфликтных ситуаций в семье;</a:t>
            </a:r>
            <a:endParaRPr lang="ru-RU" dirty="0">
              <a:solidFill>
                <a:srgbClr val="92D050"/>
              </a:solidFill>
            </a:endParaRPr>
          </a:p>
          <a:p>
            <a:pPr marL="342900" lvl="0" indent="-342900" algn="just"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Освоению приемов самопомощи в пожилом возрасте;</a:t>
            </a:r>
            <a:endParaRPr lang="ru-RU" dirty="0">
              <a:solidFill>
                <a:srgbClr val="92D050"/>
              </a:solidFill>
            </a:endParaRPr>
          </a:p>
          <a:p>
            <a:pPr marL="342900" lvl="0" indent="-342900" algn="just"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Снятию стрессовой ситуации;</a:t>
            </a:r>
            <a:endParaRPr lang="ru-RU" dirty="0">
              <a:solidFill>
                <a:srgbClr val="92D050"/>
              </a:solidFill>
            </a:endParaRPr>
          </a:p>
          <a:p>
            <a:pPr marL="342900" lvl="0" indent="-342900" algn="just"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Гармонизации семейных отношений;</a:t>
            </a:r>
            <a:endParaRPr lang="ru-RU" dirty="0">
              <a:solidFill>
                <a:srgbClr val="92D050"/>
              </a:solidFill>
            </a:endParaRPr>
          </a:p>
          <a:p>
            <a:pPr marL="342900" lvl="0" indent="-342900" algn="just"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Нормализации эмоционального состояния;</a:t>
            </a:r>
            <a:endParaRPr lang="ru-RU" dirty="0">
              <a:solidFill>
                <a:srgbClr val="92D050"/>
              </a:solidFill>
            </a:endParaRPr>
          </a:p>
          <a:p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Позитивному отношению к жизни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391934"/>
            <a:ext cx="3676636" cy="206981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64346" y="4272677"/>
            <a:ext cx="4754455" cy="2308324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Для </a:t>
            </a:r>
            <a:r>
              <a:rPr lang="ru-RU" b="1" dirty="0">
                <a:solidFill>
                  <a:schemeClr val="bg1"/>
                </a:solidFill>
              </a:rPr>
              <a:t>взрослых инвалидов в рамках декады инвалидов были организованы групповые занятия: </a:t>
            </a:r>
            <a:r>
              <a:rPr lang="ru-RU" b="1" dirty="0">
                <a:solidFill>
                  <a:srgbClr val="C00000"/>
                </a:solidFill>
              </a:rPr>
              <a:t>социально- психологический тренинг «В гармонии с собой и миром» и релаксационный комплекс в комнате психологической разгрузке «Путешествие в прекрасное далеко».</a:t>
            </a:r>
          </a:p>
        </p:txBody>
      </p:sp>
    </p:spTree>
    <p:extLst>
      <p:ext uri="{BB962C8B-B14F-4D97-AF65-F5344CB8AC3E}">
        <p14:creationId xmlns:p14="http://schemas.microsoft.com/office/powerpoint/2010/main" xmlns="" val="7865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54" y="2276872"/>
            <a:ext cx="9001000" cy="1400530"/>
          </a:xfrm>
        </p:spPr>
        <p:txBody>
          <a:bodyPr/>
          <a:lstStyle/>
          <a:p>
            <a:pPr algn="just"/>
            <a:r>
              <a:rPr lang="ru-RU" sz="2000" u="sng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8317" y="8912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</a:t>
            </a:r>
            <a:r>
              <a:rPr lang="ru-RU" sz="2800" b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просвещение населения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133986" y="500042"/>
            <a:ext cx="3360152" cy="1851893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23 родительских   </a:t>
            </a:r>
            <a:r>
              <a:rPr lang="ru-RU" b="1" dirty="0" smtClean="0">
                <a:solidFill>
                  <a:srgbClr val="FF0000"/>
                </a:solidFill>
              </a:rPr>
              <a:t>лектория различной тематики для </a:t>
            </a:r>
            <a:r>
              <a:rPr lang="ru-RU" b="1" dirty="0">
                <a:solidFill>
                  <a:srgbClr val="FF0000"/>
                </a:solidFill>
              </a:rPr>
              <a:t>315 родителей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6419408" y="1357298"/>
            <a:ext cx="2724592" cy="1000496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52 статьи -140 публикаций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2928926" y="4643446"/>
            <a:ext cx="6162913" cy="180989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более 3500 буклетов, листовок </a:t>
            </a:r>
            <a:r>
              <a:rPr lang="ru-RU" b="1" dirty="0" smtClean="0">
                <a:solidFill>
                  <a:srgbClr val="FF0000"/>
                </a:solidFill>
              </a:rPr>
              <a:t>по </a:t>
            </a:r>
            <a:r>
              <a:rPr lang="ru-RU" b="1" dirty="0">
                <a:solidFill>
                  <a:srgbClr val="FF0000"/>
                </a:solidFill>
              </a:rPr>
              <a:t>пропаганде семейных ценностей, вопросам детско-родительских отношений </a:t>
            </a:r>
            <a:r>
              <a:rPr lang="ru-RU" b="1" dirty="0" smtClean="0">
                <a:solidFill>
                  <a:srgbClr val="FF0000"/>
                </a:solidFill>
              </a:rPr>
              <a:t>,ЗОЖ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1187624" y="2735863"/>
            <a:ext cx="4301430" cy="1584176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Участие  в межведомственном семинаре-совещании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ADMIN\Desktop\Служба социально-педагогической поддержки\Служба социально-педагогической поддержки семьи и детства\imgpreview (1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184805" y="0"/>
            <a:ext cx="794804" cy="1285860"/>
          </a:xfrm>
          <a:prstGeom prst="rect">
            <a:avLst/>
          </a:prstGeom>
          <a:noFill/>
        </p:spPr>
      </p:pic>
      <p:pic>
        <p:nvPicPr>
          <p:cNvPr id="1026" name="Picture 2" descr="H:\Фото для отчета\Семинар\P1150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786058"/>
            <a:ext cx="2804884" cy="1579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67" b="16075"/>
          <a:stretch/>
        </p:blipFill>
        <p:spPr>
          <a:xfrm>
            <a:off x="3571868" y="785794"/>
            <a:ext cx="2723731" cy="1539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4DE8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G:\DCIM\120_PANA\P1200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612" y="5037555"/>
            <a:ext cx="2664824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3872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7055380" cy="140053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семинарах, конференциях различного уровня</a:t>
            </a: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893"/>
          <a:stretch/>
        </p:blipFill>
        <p:spPr>
          <a:xfrm>
            <a:off x="3113584" y="1226335"/>
            <a:ext cx="2736304" cy="205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3584" y="3832494"/>
            <a:ext cx="3275857" cy="203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639"/>
          <a:stretch/>
        </p:blipFill>
        <p:spPr>
          <a:xfrm rot="436276">
            <a:off x="6548998" y="3880855"/>
            <a:ext cx="2481113" cy="1957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0" r="15820"/>
          <a:stretch/>
        </p:blipFill>
        <p:spPr>
          <a:xfrm rot="21274460">
            <a:off x="197077" y="1301138"/>
            <a:ext cx="2592289" cy="1943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77"/>
          <a:stretch/>
        </p:blipFill>
        <p:spPr>
          <a:xfrm rot="445857">
            <a:off x="6285751" y="1360182"/>
            <a:ext cx="2618363" cy="1896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74862">
            <a:off x="100940" y="3823063"/>
            <a:ext cx="2923287" cy="203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2755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090"/>
            <a:ext cx="9143999" cy="68580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08520" y="-14090"/>
            <a:ext cx="8928992" cy="1400530"/>
          </a:xfrm>
        </p:spPr>
        <p:txBody>
          <a:bodyPr/>
          <a:lstStyle/>
          <a:p>
            <a:pPr algn="ctr"/>
            <a:r>
              <a:rPr lang="ru-RU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cs typeface="AngsanaUPC" panose="02020603050405020304" pitchFamily="18" charset="-34"/>
              </a:rPr>
              <a:t>Повыш</a:t>
            </a:r>
            <a:r>
              <a:rPr lang="ru-RU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cs typeface="AngsanaUPC" panose="02020603050405020304" pitchFamily="18" charset="-34"/>
              </a:rPr>
              <a:t>ение квалификации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90" y="887478"/>
            <a:ext cx="43472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23850" algn="l"/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Педагоги-психологи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Забабурина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О.А, Клейн Е.С,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Л.В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зав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отделения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Яковлева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О.Н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прошли курсы повышения квалификации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программе «Профилактика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аддиктивного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поведения молодежи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ФГБО УВПО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«МГТУ им. Баумана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3356992"/>
            <a:ext cx="54310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Социальный педагог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Голубева М.А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прошла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теме «Обучение специалистов новым формам и технологиям работы с семьями и детьми, направленными на развитие внутренних ресурсов семьи, профилактику семейного неблагополучия, социального сиротства, отказов от детей».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706" y="5590958"/>
            <a:ext cx="8667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Клейн Е.С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самоанализ профессиональной деятельности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«Комплексная работа с детьми и их окружением»,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аттестована 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квалификационную категорию.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78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7" y="1751693"/>
            <a:ext cx="3832186" cy="140053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Л.В. занесена на районную доску почета за плодотворную профессиональную деятельность на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</a:t>
            </a:r>
            <a:b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Уть-Таркского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  <a:b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\Desktop\Служба социально-педагогической поддержки\Служба социально-педагогической поддержки семьи и детства\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312" y="1342424"/>
            <a:ext cx="287855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32" r="24672"/>
          <a:stretch/>
        </p:blipFill>
        <p:spPr>
          <a:xfrm>
            <a:off x="263455" y="3680899"/>
            <a:ext cx="295232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1355" y="3861048"/>
            <a:ext cx="1905849" cy="2465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23886" y="4068878"/>
            <a:ext cx="3556515" cy="20313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отделения Яковлева О.Н, педагог-психолог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Забабурина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О.А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заняли 1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во Всероссийском творческом конкурсе «Жизнь без опасности и безопасная образовательная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среда» г Москва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231126"/>
            <a:ext cx="3868322" cy="96562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Наши победы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120" y="11047"/>
            <a:ext cx="1459987" cy="153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84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055380" cy="864096"/>
          </a:xfrm>
        </p:spPr>
        <p:txBody>
          <a:bodyPr/>
          <a:lstStyle/>
          <a:p>
            <a:r>
              <a:rPr lang="ru-RU" sz="3200" b="1" u="sng" dirty="0">
                <a:solidFill>
                  <a:srgbClr val="C00000"/>
                </a:solidFill>
              </a:rPr>
              <a:t>Основные задачи отделения:</a:t>
            </a:r>
            <a:r>
              <a:rPr lang="ru-RU" sz="3200" dirty="0">
                <a:solidFill>
                  <a:srgbClr val="C00000"/>
                </a:solidFill>
              </a:rPr>
              <a:t/>
            </a:r>
            <a:br>
              <a:rPr lang="ru-RU" sz="3200" dirty="0">
                <a:solidFill>
                  <a:srgbClr val="C00000"/>
                </a:solidFill>
              </a:rPr>
            </a:b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08245475"/>
              </p:ext>
            </p:extLst>
          </p:nvPr>
        </p:nvGraphicFramePr>
        <p:xfrm>
          <a:off x="91277" y="692696"/>
          <a:ext cx="9036496" cy="5832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3867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125787"/>
            <a:ext cx="9144000" cy="847369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FFC000"/>
                </a:solidFill>
              </a:rPr>
              <a:t>Эффективность  </a:t>
            </a:r>
            <a:r>
              <a:rPr lang="ru-RU" sz="2800" b="1" i="1" dirty="0">
                <a:solidFill>
                  <a:srgbClr val="FFC000"/>
                </a:solidFill>
              </a:rPr>
              <a:t>работы отделения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22562"/>
            <a:ext cx="8784976" cy="575227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Усовершенствования системы работы с семьями детей инвалидов,  семьями с детьми с ограниченными возможностями и детьми, обучающиеся по программе 7,8 вида путем взаимодействия, расширения реабилитационного пространства и обеспечения условий для поддержки и развития путем реализации социально значимого проекта «Шаг со временем в будущее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Эффективная профилактика социального неблагополучия семей и отдельных граждан, выражающая в стабильной тенденции уменьшения количества семей, поставленных на учёт в МБУ «КЦСОН», как семьи находящиеся в социально-опасном положении и на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проф. учете</a:t>
            </a:r>
          </a:p>
          <a:p>
            <a:pPr lvl="0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позитивное двухстороннее сотрудничество с общеобразовательными учреждениями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 развитие волонтёрского   движения  на территории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Усть-Таркского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(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Кушаговская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с\ 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Козинская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с\а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Успешная 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разновозрастных клубов развития детей: Группы личностного роста, клуба «Подросток», клуб «Не трудные подростки», клуб «Школа будущих родителей», где дети проходят все ступени своего развития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на высоком уровне социально значимых мероприятий и акций, в рамках празднования 70 –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летия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Победы.</a:t>
            </a:r>
          </a:p>
          <a:p>
            <a:pPr lvl="0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отклик получателей социальных услуг («Журнал отзывов», отзывы на сайте МБУ «КЦСОН», анкеты обратной связи, статьи).</a:t>
            </a:r>
          </a:p>
          <a:p>
            <a:pPr marL="0" indent="0">
              <a:buNone/>
            </a:pPr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301208"/>
            <a:ext cx="8890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</a:rPr>
              <a:t>*.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ADMIN\Desktop\Служба социально-педагогической поддержки\Служба социально-педагогической поддержки семьи и детства\imgpreview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4368" y="125787"/>
            <a:ext cx="574562" cy="929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75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800" y="5013176"/>
            <a:ext cx="6662544" cy="1652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«Единственное счастье в жизни – это постоянное стремление вперед».                   </a:t>
            </a:r>
            <a:r>
              <a:rPr lang="ru-RU" sz="2800" b="1" i="1" dirty="0" smtClean="0">
                <a:solidFill>
                  <a:srgbClr val="C00000"/>
                </a:solidFill>
              </a:rPr>
              <a:t>Эмиль Золя.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74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232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</a:rPr>
              <a:t>Задачи работы отделения, которые нужно решить в 2016 году: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306286"/>
            <a:ext cx="7162800" cy="5221560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ru-RU" b="1" dirty="0" smtClean="0">
                <a:solidFill>
                  <a:srgbClr val="FFC000"/>
                </a:solidFill>
              </a:rPr>
              <a:t>Увеличение количества получателей социальных услуг (с ИПСУ) и оказание им качественной социально-ориентированной помощи;</a:t>
            </a:r>
          </a:p>
          <a:p>
            <a:pPr lvl="0" algn="just"/>
            <a:r>
              <a:rPr lang="ru-RU" b="1" dirty="0" smtClean="0">
                <a:solidFill>
                  <a:srgbClr val="FFC000"/>
                </a:solidFill>
              </a:rPr>
              <a:t>Развитие волонтерского движения в 2-3 школах района;</a:t>
            </a:r>
          </a:p>
          <a:p>
            <a:pPr lvl="0" algn="just"/>
            <a:r>
              <a:rPr lang="ru-RU" b="1" dirty="0" smtClean="0">
                <a:solidFill>
                  <a:srgbClr val="FFC000"/>
                </a:solidFill>
              </a:rPr>
              <a:t>Усовершенствования системы работы с семьями дети, которых состоят на учете в отделении полиции, разработка комплексной профилактической программы, направленной на профилактику безнадзорности, снижения преступности несовершеннолетних и др.</a:t>
            </a:r>
          </a:p>
          <a:p>
            <a:pPr lvl="0" algn="just"/>
            <a:r>
              <a:rPr lang="ru-RU" b="1" dirty="0" smtClean="0">
                <a:solidFill>
                  <a:srgbClr val="FFC000"/>
                </a:solidFill>
              </a:rPr>
              <a:t>Апробация и внедрения новых технологий,  форм и методов работы при оказании помощи получателям социальных услуг;</a:t>
            </a:r>
          </a:p>
          <a:p>
            <a:pPr lvl="0" algn="just"/>
            <a:r>
              <a:rPr lang="ru-RU" b="1" dirty="0" smtClean="0">
                <a:solidFill>
                  <a:srgbClr val="FFC000"/>
                </a:solidFill>
              </a:rPr>
              <a:t>Участие в областных конкурсах социально-значимых проектов;</a:t>
            </a:r>
          </a:p>
          <a:p>
            <a:pPr lvl="0" algn="just"/>
            <a:r>
              <a:rPr lang="ru-RU" b="1" dirty="0" smtClean="0">
                <a:solidFill>
                  <a:srgbClr val="FFC000"/>
                </a:solidFill>
              </a:rPr>
              <a:t>Повышение квалификации, самообразования  специалистов отделения.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28800"/>
            <a:ext cx="2030045" cy="2966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1117029"/>
              </p:ext>
            </p:extLst>
          </p:nvPr>
        </p:nvGraphicFramePr>
        <p:xfrm>
          <a:off x="107504" y="746245"/>
          <a:ext cx="8763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055380" cy="648072"/>
          </a:xfrm>
        </p:spPr>
        <p:txBody>
          <a:bodyPr/>
          <a:lstStyle/>
          <a:p>
            <a:r>
              <a:rPr lang="ru-RU" sz="3200" b="1" u="sng" dirty="0">
                <a:solidFill>
                  <a:srgbClr val="C00000"/>
                </a:solidFill>
              </a:rPr>
              <a:t>Основные задачи отделения:</a:t>
            </a:r>
            <a:r>
              <a:rPr lang="ru-RU" sz="3200" dirty="0">
                <a:solidFill>
                  <a:srgbClr val="C00000"/>
                </a:solidFill>
              </a:rPr>
              <a:t/>
            </a:r>
            <a:br>
              <a:rPr lang="ru-RU" sz="3200" dirty="0">
                <a:solidFill>
                  <a:srgbClr val="C00000"/>
                </a:solidFill>
              </a:rPr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610600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За отчетный период было проведено 11 заседаний. Согласно решениям заседаний социального совета за 2015 год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0"/>
            <a:ext cx="967485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Социального Совета</a:t>
            </a:r>
            <a:endParaRPr lang="ru-RU" sz="2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G:\DCIM\120_PANA\P120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5148251"/>
            <a:ext cx="3037055" cy="1709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G:\DCIM\120_PANA\P1200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209105"/>
            <a:ext cx="2928958" cy="164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36320197"/>
              </p:ext>
            </p:extLst>
          </p:nvPr>
        </p:nvGraphicFramePr>
        <p:xfrm>
          <a:off x="714348" y="1285860"/>
          <a:ext cx="7858180" cy="3486912"/>
        </p:xfrm>
        <a:graphic>
          <a:graphicData uri="http://schemas.openxmlformats.org/drawingml/2006/table">
            <a:tbl>
              <a:tblPr/>
              <a:tblGrid>
                <a:gridCol w="1645365"/>
                <a:gridCol w="3070692"/>
                <a:gridCol w="3142123"/>
              </a:tblGrid>
              <a:tr h="1042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Количество семей (детей) состоящих на учете на 01.01.2015г.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Количество семей (детей) состоящих на контрольном виде патронажа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Количество семей (детей) состоящих на профилактических мероприятиях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54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32 семьи (67 детей)</a:t>
                      </a:r>
                      <a:endParaRPr lang="ru-RU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7"/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семей (35 детей)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 семей (31ребенок)</a:t>
                      </a:r>
                      <a:endParaRPr lang="ru-RU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21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Количество семей (детей) состоящих на учете на25.12.2015г.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Количество семей (детей) состоящих на контрольном виде патронажа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Количество семей (детей) состоящих на профилактических мероприятиях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8694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7"/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семей (32реб)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 семей (18 детей)</a:t>
                      </a: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 семей (14детей)</a:t>
                      </a: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643050"/>
            <a:ext cx="8534400" cy="185750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57158" y="428604"/>
            <a:ext cx="8501122" cy="60007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4182340"/>
              </p:ext>
            </p:extLst>
          </p:nvPr>
        </p:nvGraphicFramePr>
        <p:xfrm>
          <a:off x="714348" y="1285860"/>
          <a:ext cx="7667651" cy="3463948"/>
        </p:xfrm>
        <a:graphic>
          <a:graphicData uri="http://schemas.openxmlformats.org/drawingml/2006/table">
            <a:tbl>
              <a:tblPr/>
              <a:tblGrid>
                <a:gridCol w="1450316"/>
                <a:gridCol w="1580339"/>
                <a:gridCol w="2318869"/>
                <a:gridCol w="2318127"/>
              </a:tblGrid>
              <a:tr h="1184768">
                <a:tc>
                  <a:txBody>
                    <a:bodyPr/>
                    <a:lstStyle/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количество семей, поставленных на учет </a:t>
                      </a: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количество семей, снятых с учета</a:t>
                      </a: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количество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семей, переведенных с профилактических мероприятий на контрольный вид патронажа</a:t>
                      </a: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количество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семей, переведенных с контрольного вида патронажа на профилактические мероприятия</a:t>
                      </a: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548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 семьи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(4 детей)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17 семей 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(38 детей), из них 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 семей(35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детей) с проф. мероприятий и 2 семьи(3 детей)  с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конт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патронажа.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 семьи (7 детей)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 семей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(21 ребенок)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5000636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Совершено </a:t>
            </a:r>
            <a:r>
              <a:rPr lang="ru-RU" b="1" dirty="0" smtClean="0">
                <a:solidFill>
                  <a:schemeClr val="bg1"/>
                </a:solidFill>
              </a:rPr>
              <a:t>210 патронажей в 127 семей, </a:t>
            </a:r>
            <a:r>
              <a:rPr lang="ru-RU" dirty="0" smtClean="0">
                <a:solidFill>
                  <a:schemeClr val="bg1"/>
                </a:solidFill>
              </a:rPr>
              <a:t>из них  </a:t>
            </a:r>
            <a:r>
              <a:rPr lang="ru-RU" b="1" dirty="0" smtClean="0">
                <a:solidFill>
                  <a:schemeClr val="bg1"/>
                </a:solidFill>
              </a:rPr>
              <a:t>56 патронажей в 25 неблагополучных семей.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82000" cy="73183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Сравнительное кол-во семей, состоящих на учете 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в МБУ «КЦСОН»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 в социально-опасном положении и на профилактических мероприятиях за последние пять лет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1" name="Picture 2" descr="C:\Users\ADMIN\Desktop\Фото для отчета\Журавлик\P1150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95779" y="4100642"/>
            <a:ext cx="174567" cy="99753"/>
          </a:xfrm>
          <a:prstGeom prst="rect">
            <a:avLst/>
          </a:prstGeom>
          <a:noFill/>
        </p:spPr>
      </p:pic>
      <p:graphicFrame>
        <p:nvGraphicFramePr>
          <p:cNvPr id="17" name="Содержимое 1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629774309"/>
              </p:ext>
            </p:extLst>
          </p:nvPr>
        </p:nvGraphicFramePr>
        <p:xfrm>
          <a:off x="381000" y="285728"/>
          <a:ext cx="87630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14348" y="4071942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сравнению с 2014 годом количество неблагополучных семей снизилось на 53 %.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5500702"/>
            <a:ext cx="87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Во втором полугодии 2015 года на межведомственном профилактическом учете состояло     </a:t>
            </a:r>
            <a:br>
              <a:rPr lang="ru-RU" b="1" dirty="0" smtClean="0"/>
            </a:br>
            <a:r>
              <a:rPr lang="ru-RU" b="1" dirty="0" smtClean="0">
                <a:solidFill>
                  <a:srgbClr val="FFC000"/>
                </a:solidFill>
              </a:rPr>
              <a:t>6 семей(14 детей), из них 1 (2 детей) была снята.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23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23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13257"/>
            <a:ext cx="8763000" cy="1143000"/>
          </a:xfrm>
        </p:spPr>
        <p:txBody>
          <a:bodyPr>
            <a:noAutofit/>
          </a:bodyPr>
          <a:lstStyle/>
          <a:p>
            <a:pPr algn="ctr"/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225238"/>
            <a:ext cx="8915400" cy="4525963"/>
          </a:xfrm>
        </p:spPr>
        <p:txBody>
          <a:bodyPr/>
          <a:lstStyle/>
          <a:p>
            <a:r>
              <a:rPr lang="ru-RU" sz="2400" dirty="0" smtClean="0"/>
              <a:t>Была выявлена и поставлена на учет 1 семья (2 детей) на контрольный вид патронажа. </a:t>
            </a:r>
            <a:r>
              <a:rPr lang="ru-RU" sz="2400" b="1" dirty="0" smtClean="0"/>
              <a:t>626 человек получили 1624 услуги, из них 399 -детей 1175 услуг и 227 взрослых-449 услуг.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3087" y="45424"/>
            <a:ext cx="76819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Межведомственная </a:t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комплексная операция "Семья"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581520"/>
            <a:ext cx="2133600" cy="21336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338" y="2971800"/>
            <a:ext cx="2541670" cy="1430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5135" y="3117709"/>
            <a:ext cx="2895600" cy="16301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0643" y="4911926"/>
            <a:ext cx="2819400" cy="15872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4874868"/>
            <a:ext cx="2487037" cy="15259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47" y="4911926"/>
            <a:ext cx="2579975" cy="1452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2528</TotalTime>
  <Words>2695</Words>
  <Application>Microsoft Office PowerPoint</Application>
  <PresentationFormat>Экран (4:3)</PresentationFormat>
  <Paragraphs>296</Paragraphs>
  <Slides>42</Slides>
  <Notes>18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Ион</vt:lpstr>
      <vt:lpstr>Сектор</vt:lpstr>
      <vt:lpstr>1_Ион</vt:lpstr>
      <vt:lpstr>Слайд 1</vt:lpstr>
      <vt:lpstr>Слайд 2</vt:lpstr>
      <vt:lpstr>Слайд 3</vt:lpstr>
      <vt:lpstr>Основные задачи отделения: </vt:lpstr>
      <vt:lpstr>Основные задачи отделения: </vt:lpstr>
      <vt:lpstr>Слайд 6</vt:lpstr>
      <vt:lpstr>   . </vt:lpstr>
      <vt:lpstr>Сравнительное кол-во семей, состоящих на учете  в МБУ «КЦСОН»  в социально-опасном положении и на профилактических мероприятиях за последние пять лет</vt:lpstr>
      <vt:lpstr>Слайд 9</vt:lpstr>
      <vt:lpstr>Слайд 10</vt:lpstr>
      <vt:lpstr>В рамках реализации мероприятий  и для оказания качественной и технологичной помощи семьям с детьми    на средства гранта приобретено оборудование: </vt:lpstr>
      <vt:lpstr>Всего с сентября по декабрь 2015  года специалистами службы были оказаны услуги        559  семьям с детьми.  </vt:lpstr>
      <vt:lpstr>Клубная работа </vt:lpstr>
      <vt:lpstr>Слайд 14</vt:lpstr>
      <vt:lpstr>Работа по профилактике правонарушений и безнадзорности несовершеннолетних. </vt:lpstr>
      <vt:lpstr>  Через индивидуальные услуги (консультации, коррекционные занятия, тестирование, социально-психологический и социально-педагогический патронаж, профилактические беседы и др.)  было охвачено 89 семей с детьми. </vt:lpstr>
      <vt:lpstr>Слайд 17</vt:lpstr>
      <vt:lpstr>Слайд 18</vt:lpstr>
      <vt:lpstr>Критериями эффективности является  программный метод, система занятий, прохождение детьми ступеней своего развития и становления и положительные отзывы классных руководителей, родителей и самих ребят. </vt:lpstr>
      <vt:lpstr>Семейные мероприятия</vt:lpstr>
      <vt:lpstr>Слайд 21</vt:lpstr>
      <vt:lpstr>Эффективностью работы с детьми в разновозрастных клубах является: </vt:lpstr>
      <vt:lpstr>Работа по сохранению физического психического и репродуктивного здоровья и семейных ценностей детей, подростков, старшеклассников, взрослых.  </vt:lpstr>
      <vt:lpstr>Клуб волонтеров «Мы - за здоровый образ жизни!» </vt:lpstr>
      <vt:lpstr>Мероприятия в рамках празднования 70 –летия Великой Победы </vt:lpstr>
      <vt:lpstr>Слайд 26</vt:lpstr>
      <vt:lpstr>Слайд 27</vt:lpstr>
      <vt:lpstr>Слайд 28</vt:lpstr>
      <vt:lpstr> Коррекционно-развивающая работа с детьми и родителями во время выезда в сельские администрации</vt:lpstr>
      <vt:lpstr>. По данным статистического учета на начало 2015 года в Усть -Таркском районе 42 семьи, воспитывающих детей инвалидов, в которых проживает 44 ребенка, а, наконец, 2015 года проживает 41 семья, воспитывающих 43 ребенка. </vt:lpstr>
      <vt:lpstr>Реализация проекта  «Шаг со временем в будущее»</vt:lpstr>
      <vt:lpstr>Слайд 32</vt:lpstr>
      <vt:lpstr>Для детей раннего возраста (от рождения до четырёх лет) в октябре 2015 г установлена программа  «Оценка уровня развития с первых лет жизни».</vt:lpstr>
      <vt:lpstr>Зимняя встреча друзей в клубе «Журавлик» </vt:lpstr>
      <vt:lpstr>За 2015 год 60 взрослым инвалидам было оказано 162 индивидуальных услуг, из них 124 психологических, 38 педагогических. </vt:lpstr>
      <vt:lpstr>. </vt:lpstr>
      <vt:lpstr>Участие в семинарах, конференциях различного уровня</vt:lpstr>
      <vt:lpstr>Повышение квалификации</vt:lpstr>
      <vt:lpstr>Педагог-психолог Данн Л.В. занесена на районную доску почета за плодотворную профессиональную деятельность на благо  Уть-Таркского района. </vt:lpstr>
      <vt:lpstr>Эффективность  работы отделения</vt:lpstr>
      <vt:lpstr>Слайд 41</vt:lpstr>
      <vt:lpstr>Задачи работы отделения, которые нужно решить в 2016 году: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519</cp:revision>
  <dcterms:created xsi:type="dcterms:W3CDTF">2016-01-27T06:18:16Z</dcterms:created>
  <dcterms:modified xsi:type="dcterms:W3CDTF">2016-03-10T06:52:44Z</dcterms:modified>
</cp:coreProperties>
</file>